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6"/>
  </p:sldMasterIdLst>
  <p:notesMasterIdLst>
    <p:notesMasterId r:id="rId27"/>
  </p:notesMasterIdLst>
  <p:sldIdLst>
    <p:sldId id="275" r:id="rId7"/>
    <p:sldId id="274" r:id="rId8"/>
    <p:sldId id="289" r:id="rId9"/>
    <p:sldId id="329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14" r:id="rId18"/>
    <p:sldId id="324" r:id="rId19"/>
    <p:sldId id="325" r:id="rId20"/>
    <p:sldId id="326" r:id="rId21"/>
    <p:sldId id="327" r:id="rId22"/>
    <p:sldId id="316" r:id="rId23"/>
    <p:sldId id="330" r:id="rId24"/>
    <p:sldId id="331" r:id="rId25"/>
    <p:sldId id="332" r:id="rId26"/>
  </p:sldIdLst>
  <p:sldSz cx="12192000" cy="6858000"/>
  <p:notesSz cx="6794500" cy="99314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Titel- und Trennerfolien" id="{2E54794A-1C70-4055-BA0C-047E9C8E06B2}">
          <p14:sldIdLst>
            <p14:sldId id="275"/>
          </p14:sldIdLst>
        </p14:section>
        <p14:section name="Agenda" id="{FBC0E280-BEC4-40CF-9F9F-DEF75DC330B0}">
          <p14:sldIdLst>
            <p14:sldId id="274"/>
          </p14:sldIdLst>
        </p14:section>
        <p14:section name="Inhalt" id="{9143C095-ADCB-48C6-BBF9-4399ACA44AAA}">
          <p14:sldIdLst>
            <p14:sldId id="289"/>
            <p14:sldId id="329"/>
            <p14:sldId id="317"/>
            <p14:sldId id="318"/>
            <p14:sldId id="319"/>
            <p14:sldId id="320"/>
            <p14:sldId id="321"/>
            <p14:sldId id="322"/>
            <p14:sldId id="323"/>
            <p14:sldId id="314"/>
            <p14:sldId id="324"/>
            <p14:sldId id="325"/>
            <p14:sldId id="326"/>
            <p14:sldId id="327"/>
            <p14:sldId id="316"/>
            <p14:sldId id="330"/>
            <p14:sldId id="331"/>
            <p14:sldId id="332"/>
          </p14:sldIdLst>
        </p14:section>
        <p14:section name="Text und Bild" id="{8B1E546A-C040-4A00-B2B4-B7A78D2D67B9}">
          <p14:sldIdLst/>
        </p14:section>
      </p14:sectionLst>
    </p:ext>
    <p:ext uri="{EFAFB233-063F-42B5-8137-9DF3F51BA10A}">
      <p15:sldGuideLst xmlns:p15="http://schemas.microsoft.com/office/powerpoint/2012/main">
        <p15:guide id="3" pos="3817" userDrawn="1">
          <p15:clr>
            <a:srgbClr val="A4A3A4"/>
          </p15:clr>
        </p15:guide>
        <p15:guide id="4" orient="horz" pos="1117" userDrawn="1">
          <p15:clr>
            <a:srgbClr val="A4A3A4"/>
          </p15:clr>
        </p15:guide>
        <p15:guide id="5" orient="horz" pos="3884" userDrawn="1">
          <p15:clr>
            <a:srgbClr val="A4A3A4"/>
          </p15:clr>
        </p15:guide>
        <p15:guide id="6" orient="horz" pos="1865" userDrawn="1">
          <p15:clr>
            <a:srgbClr val="A4A3A4"/>
          </p15:clr>
        </p15:guide>
        <p15:guide id="7" orient="horz" pos="2931" userDrawn="1">
          <p15:clr>
            <a:srgbClr val="A4A3A4"/>
          </p15:clr>
        </p15:guide>
        <p15:guide id="8" orient="horz" pos="3793" userDrawn="1">
          <p15:clr>
            <a:srgbClr val="A4A3A4"/>
          </p15:clr>
        </p15:guide>
        <p15:guide id="9" orient="horz" pos="19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748394"/>
    <a:srgbClr val="C8D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89620" autoAdjust="0"/>
  </p:normalViewPr>
  <p:slideViewPr>
    <p:cSldViewPr snapToGrid="0" showGuides="1">
      <p:cViewPr varScale="1">
        <p:scale>
          <a:sx n="128" d="100"/>
          <a:sy n="128" d="100"/>
        </p:scale>
        <p:origin x="520" y="176"/>
      </p:cViewPr>
      <p:guideLst>
        <p:guide pos="3817"/>
        <p:guide orient="horz" pos="1117"/>
        <p:guide orient="horz" pos="3884"/>
        <p:guide orient="horz" pos="1865"/>
        <p:guide orient="horz" pos="2931"/>
        <p:guide orient="horz" pos="3793"/>
        <p:guide orient="horz" pos="19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jpeg>
</file>

<file path=ppt/media/image11.png>
</file>

<file path=ppt/media/image12.jpg>
</file>

<file path=ppt/media/image13.jpg>
</file>

<file path=ppt/media/image14.jpeg>
</file>

<file path=ppt/media/image15.jpeg>
</file>

<file path=ppt/media/image16.jpg>
</file>

<file path=ppt/media/image17.jpg>
</file>

<file path=ppt/media/image18.jpeg>
</file>

<file path=ppt/media/image19.jpeg>
</file>

<file path=ppt/media/image20.jpg>
</file>

<file path=ppt/media/image21.jpg>
</file>

<file path=ppt/media/image22.jpg>
</file>

<file path=ppt/media/image23.jpeg>
</file>

<file path=ppt/media/image24.jpg>
</file>

<file path=ppt/media/image25.png>
</file>

<file path=ppt/media/image3.jpeg>
</file>

<file path=ppt/media/image4.png>
</file>

<file path=ppt/media/image5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255D82-92B1-4EBA-AF01-9D30101EF318}" type="datetimeFigureOut">
              <a:rPr lang="de-DE" smtClean="0"/>
              <a:t>09.07.20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D3910-EA15-4AD1-B5F5-16783FD382F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77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 bwMode="gray">
          <a:xfrm>
            <a:off x="1301831" y="1701098"/>
            <a:ext cx="8428324" cy="1439862"/>
          </a:xfrm>
          <a:prstGeom prst="rect">
            <a:avLst/>
          </a:prstGeom>
        </p:spPr>
        <p:txBody>
          <a:bodyPr bIns="0">
            <a:noAutofit/>
          </a:bodyPr>
          <a:lstStyle>
            <a:lvl1pPr>
              <a:defRPr sz="4923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1311032" y="3356991"/>
            <a:ext cx="8428322" cy="1584898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1pPr>
            <a:lvl2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2pPr>
            <a:lvl3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3pPr>
            <a:lvl4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4pPr>
            <a:lvl5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5pPr>
            <a:lvl6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6pPr>
            <a:lvl7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7pPr>
            <a:lvl8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8pPr>
            <a:lvl9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82150" y="155414"/>
            <a:ext cx="2185867" cy="4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104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Drittel, ein Dr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9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  <p:sp>
        <p:nvSpPr>
          <p:cNvPr id="10" name="Inhaltsplatzhalter 10"/>
          <p:cNvSpPr>
            <a:spLocks noGrp="1"/>
          </p:cNvSpPr>
          <p:nvPr>
            <p:ph sz="quarter" idx="16"/>
          </p:nvPr>
        </p:nvSpPr>
        <p:spPr>
          <a:xfrm>
            <a:off x="8115302" y="889471"/>
            <a:ext cx="3713524" cy="560340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9471"/>
            <a:ext cx="7593376" cy="560340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28772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67">
          <p15:clr>
            <a:srgbClr val="FBAE40"/>
          </p15:clr>
        </p15:guide>
        <p15:guide id="2" pos="2669">
          <p15:clr>
            <a:srgbClr val="FBAE40"/>
          </p15:clr>
        </p15:guide>
        <p15:guide id="3" pos="5010">
          <p15:clr>
            <a:srgbClr val="FBAE40"/>
          </p15:clr>
        </p15:guide>
        <p15:guide id="4" pos="511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Drittel, zwei Dr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nhaltsplatzhalter 10"/>
          <p:cNvSpPr>
            <a:spLocks noGrp="1"/>
          </p:cNvSpPr>
          <p:nvPr>
            <p:ph sz="quarter" idx="16"/>
          </p:nvPr>
        </p:nvSpPr>
        <p:spPr>
          <a:xfrm>
            <a:off x="4237039" y="884238"/>
            <a:ext cx="7594654" cy="56137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9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  <p:sp>
        <p:nvSpPr>
          <p:cNvPr id="10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9471"/>
            <a:ext cx="3715113" cy="56085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21020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67">
          <p15:clr>
            <a:srgbClr val="FBAE40"/>
          </p15:clr>
        </p15:guide>
        <p15:guide id="2" pos="2669">
          <p15:clr>
            <a:srgbClr val="FBAE40"/>
          </p15:clr>
        </p15:guide>
        <p15:guide id="3" pos="5009">
          <p15:clr>
            <a:srgbClr val="FBAE40"/>
          </p15:clr>
        </p15:guide>
        <p15:guide id="4" pos="511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4239"/>
            <a:ext cx="5652000" cy="27241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14"/>
          </p:nvPr>
        </p:nvSpPr>
        <p:spPr>
          <a:xfrm>
            <a:off x="359999" y="3770313"/>
            <a:ext cx="5652000" cy="27241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Inhaltsplatzhalter 10"/>
          <p:cNvSpPr>
            <a:spLocks noGrp="1"/>
          </p:cNvSpPr>
          <p:nvPr>
            <p:ph sz="quarter" idx="15"/>
          </p:nvPr>
        </p:nvSpPr>
        <p:spPr>
          <a:xfrm>
            <a:off x="6180502" y="884239"/>
            <a:ext cx="5652000" cy="27241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Inhaltsplatzhalter 10"/>
          <p:cNvSpPr>
            <a:spLocks noGrp="1"/>
          </p:cNvSpPr>
          <p:nvPr>
            <p:ph sz="quarter" idx="16"/>
          </p:nvPr>
        </p:nvSpPr>
        <p:spPr>
          <a:xfrm>
            <a:off x="6180138" y="3770313"/>
            <a:ext cx="5652000" cy="27241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3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4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0548059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7" orient="horz" pos="2273">
          <p15:clr>
            <a:srgbClr val="FBAE40"/>
          </p15:clr>
        </p15:guide>
        <p15:guide id="8" orient="horz" pos="2375">
          <p15:clr>
            <a:srgbClr val="FBAE40"/>
          </p15:clr>
        </p15:guide>
        <p15:guide id="9" pos="3840">
          <p15:clr>
            <a:srgbClr val="FBAE40"/>
          </p15:clr>
        </p15:guide>
        <p15:guide id="10" pos="3788">
          <p15:clr>
            <a:srgbClr val="FBAE40"/>
          </p15:clr>
        </p15:guide>
        <p15:guide id="11" pos="3893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k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8"/>
          <p:cNvSpPr>
            <a:spLocks noGrp="1"/>
          </p:cNvSpPr>
          <p:nvPr>
            <p:ph sz="quarter" idx="15" hasCustomPrompt="1"/>
          </p:nvPr>
        </p:nvSpPr>
        <p:spPr>
          <a:xfrm>
            <a:off x="344139" y="884238"/>
            <a:ext cx="11506201" cy="561376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5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6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3294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1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16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4851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5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  <p:sp>
        <p:nvSpPr>
          <p:cNvPr id="6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93674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hne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1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4851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56549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gray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300"/>
              </a:spcBef>
              <a:spcAft>
                <a:spcPts val="100"/>
              </a:spcAft>
            </a:pPr>
            <a:endParaRPr lang="de-DE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295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4"/>
          <p:cNvSpPr>
            <a:spLocks noGrp="1"/>
          </p:cNvSpPr>
          <p:nvPr>
            <p:ph idx="1"/>
          </p:nvPr>
        </p:nvSpPr>
        <p:spPr>
          <a:xfrm>
            <a:off x="360362" y="883065"/>
            <a:ext cx="11469239" cy="56149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buClr>
                <a:schemeClr val="tx2"/>
              </a:buClr>
              <a:defRPr lang="de-DE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Informationen zur Modeling Guideline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6919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mit Konsequen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sz="quarter" idx="13"/>
          </p:nvPr>
        </p:nvSpPr>
        <p:spPr>
          <a:xfrm>
            <a:off x="360000" y="884238"/>
            <a:ext cx="11469600" cy="4287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55600" y="5491987"/>
            <a:ext cx="11482388" cy="1000888"/>
          </a:xfrm>
          <a:prstGeom prst="rect">
            <a:avLst/>
          </a:prstGeom>
          <a:solidFill>
            <a:schemeClr val="tx2"/>
          </a:solidFill>
          <a:ln w="19050">
            <a:noFill/>
          </a:ln>
        </p:spPr>
        <p:txBody>
          <a:bodyPr lIns="648000" tIns="216000" rIns="288000" bIns="216000" anchor="ctr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Fazit/Konsequenz durch Klicken bearbeiten</a:t>
            </a:r>
          </a:p>
        </p:txBody>
      </p:sp>
      <p:sp>
        <p:nvSpPr>
          <p:cNvPr id="21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2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Textplatzhalter 5"/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3503" y="5815987"/>
            <a:ext cx="1008000" cy="360000"/>
          </a:xfrm>
          <a:prstGeom prst="triangle">
            <a:avLst/>
          </a:prstGeom>
          <a:solidFill>
            <a:srgbClr val="ADC22D"/>
          </a:solidFill>
          <a:ln w="5715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100">
                <a:solidFill>
                  <a:schemeClr val="accent5"/>
                </a:solidFill>
              </a:defRPr>
            </a:lvl1pPr>
            <a:lvl2pPr marL="234000" indent="0">
              <a:buNone/>
              <a:defRPr/>
            </a:lvl2pPr>
            <a:lvl3pPr marL="468637" indent="0">
              <a:buNone/>
              <a:defRPr/>
            </a:lvl3pPr>
            <a:lvl4pPr marL="756000" indent="0">
              <a:buNone/>
              <a:defRPr/>
            </a:lvl4pPr>
            <a:lvl5pPr marL="972000" indent="0">
              <a:buNone/>
              <a:defRPr/>
            </a:lvl5pPr>
          </a:lstStyle>
          <a:p>
            <a:pPr lvl="0"/>
            <a:r>
              <a:rPr lang="de-DE" dirty="0"/>
              <a:t> .</a:t>
            </a:r>
            <a:endParaRPr lang="en-US" dirty="0"/>
          </a:p>
        </p:txBody>
      </p:sp>
      <p:sp>
        <p:nvSpPr>
          <p:cNvPr id="10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2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053663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5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Konsequen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4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4239"/>
            <a:ext cx="5653451" cy="428783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Inhaltsplatzhalter 10"/>
          <p:cNvSpPr>
            <a:spLocks noGrp="1"/>
          </p:cNvSpPr>
          <p:nvPr>
            <p:ph sz="quarter" idx="16"/>
          </p:nvPr>
        </p:nvSpPr>
        <p:spPr>
          <a:xfrm>
            <a:off x="6175375" y="884238"/>
            <a:ext cx="5656317" cy="4287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55600" y="5491987"/>
            <a:ext cx="11482388" cy="1000888"/>
          </a:xfrm>
          <a:prstGeom prst="rect">
            <a:avLst/>
          </a:prstGeom>
          <a:solidFill>
            <a:schemeClr val="tx2"/>
          </a:solidFill>
          <a:ln w="19050">
            <a:noFill/>
          </a:ln>
        </p:spPr>
        <p:txBody>
          <a:bodyPr lIns="648000" tIns="216000" rIns="288000" bIns="216000" anchor="ctr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Fazit/Konsequenz durch Klicken bearbeiten</a:t>
            </a:r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3503" y="5815987"/>
            <a:ext cx="1008000" cy="360000"/>
          </a:xfrm>
          <a:prstGeom prst="triangle">
            <a:avLst/>
          </a:prstGeom>
          <a:solidFill>
            <a:srgbClr val="ADC22D"/>
          </a:solidFill>
          <a:ln w="5715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100">
                <a:solidFill>
                  <a:schemeClr val="accent5"/>
                </a:solidFill>
              </a:defRPr>
            </a:lvl1pPr>
            <a:lvl2pPr marL="234000" indent="0">
              <a:buNone/>
              <a:defRPr/>
            </a:lvl2pPr>
            <a:lvl3pPr marL="468637" indent="0">
              <a:buNone/>
              <a:defRPr/>
            </a:lvl3pPr>
            <a:lvl4pPr marL="756000" indent="0">
              <a:buNone/>
              <a:defRPr/>
            </a:lvl4pPr>
            <a:lvl5pPr marL="972000" indent="0">
              <a:buNone/>
              <a:defRPr/>
            </a:lvl5pPr>
          </a:lstStyle>
          <a:p>
            <a:pPr lvl="0"/>
            <a:r>
              <a:rPr lang="de-DE" dirty="0"/>
              <a:t> .</a:t>
            </a:r>
            <a:endParaRPr lang="en-US" dirty="0"/>
          </a:p>
        </p:txBody>
      </p:sp>
      <p:sp>
        <p:nvSpPr>
          <p:cNvPr id="11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3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8070732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58">
          <p15:clr>
            <a:srgbClr val="FBAE40"/>
          </p15:clr>
        </p15:guide>
        <p15:guide id="2" pos="3840">
          <p15:clr>
            <a:srgbClr val="FBAE40"/>
          </p15:clr>
        </p15:guide>
        <p15:guide id="3" pos="3890">
          <p15:clr>
            <a:srgbClr val="FBAE40"/>
          </p15:clr>
        </p15:guide>
        <p15:guide id="4" pos="378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nebeneina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4238"/>
            <a:ext cx="5653451" cy="56137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5" name="Inhaltsplatzhalter 10"/>
          <p:cNvSpPr>
            <a:spLocks noGrp="1"/>
          </p:cNvSpPr>
          <p:nvPr>
            <p:ph sz="quarter" idx="16"/>
          </p:nvPr>
        </p:nvSpPr>
        <p:spPr>
          <a:xfrm>
            <a:off x="6175375" y="884238"/>
            <a:ext cx="5656317" cy="56137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9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14780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90">
          <p15:clr>
            <a:srgbClr val="FBAE40"/>
          </p15:clr>
        </p15:guide>
        <p15:guide id="2" pos="3788">
          <p15:clr>
            <a:srgbClr val="FBAE40"/>
          </p15:clr>
        </p15:guide>
        <p15:guide id="5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&amp; Bild nebeneina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0"/>
          <p:cNvSpPr>
            <a:spLocks noGrp="1"/>
          </p:cNvSpPr>
          <p:nvPr>
            <p:ph sz="quarter" idx="13"/>
          </p:nvPr>
        </p:nvSpPr>
        <p:spPr>
          <a:xfrm>
            <a:off x="360001" y="3135784"/>
            <a:ext cx="5652000" cy="33622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5" name="Inhaltsplatzhalter 10"/>
          <p:cNvSpPr>
            <a:spLocks noGrp="1"/>
          </p:cNvSpPr>
          <p:nvPr>
            <p:ph sz="quarter" idx="16"/>
          </p:nvPr>
        </p:nvSpPr>
        <p:spPr>
          <a:xfrm>
            <a:off x="6175375" y="3135784"/>
            <a:ext cx="5652000" cy="33622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Bildplatzhalter 6"/>
          <p:cNvSpPr>
            <a:spLocks noGrp="1"/>
          </p:cNvSpPr>
          <p:nvPr>
            <p:ph type="pic" sz="quarter" idx="14" hasCustomPrompt="1"/>
          </p:nvPr>
        </p:nvSpPr>
        <p:spPr>
          <a:xfrm>
            <a:off x="360000" y="884237"/>
            <a:ext cx="5652000" cy="2089547"/>
          </a:xfrm>
          <a:prstGeom prst="rect">
            <a:avLst/>
          </a:prstGeom>
          <a:pattFill prst="wdDnDiag">
            <a:fgClr>
              <a:schemeClr val="bg2"/>
            </a:fgClr>
            <a:bgClr>
              <a:schemeClr val="bg1"/>
            </a:bgClr>
          </a:pattFill>
        </p:spPr>
        <p:txBody>
          <a:bodyPr tIns="252000" anchor="t" anchorCtr="0">
            <a:noAutofit/>
          </a:bodyPr>
          <a:lstStyle>
            <a:lvl1pPr marL="0" indent="0" algn="ctr">
              <a:buNone/>
              <a:defRPr sz="1600"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17" hasCustomPrompt="1"/>
          </p:nvPr>
        </p:nvSpPr>
        <p:spPr>
          <a:xfrm>
            <a:off x="6175375" y="884236"/>
            <a:ext cx="5652000" cy="2089547"/>
          </a:xfrm>
          <a:prstGeom prst="rect">
            <a:avLst/>
          </a:prstGeom>
          <a:pattFill prst="wdDnDiag">
            <a:fgClr>
              <a:schemeClr val="bg2"/>
            </a:fgClr>
            <a:bgClr>
              <a:schemeClr val="bg1"/>
            </a:bgClr>
          </a:pattFill>
        </p:spPr>
        <p:txBody>
          <a:bodyPr tIns="252000" anchor="t" anchorCtr="0">
            <a:noAutofit/>
          </a:bodyPr>
          <a:lstStyle>
            <a:lvl1pPr marL="0" indent="0" algn="ctr">
              <a:buNone/>
              <a:defRPr sz="1600"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10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4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84475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90">
          <p15:clr>
            <a:srgbClr val="FBAE40"/>
          </p15:clr>
        </p15:guide>
        <p15:guide id="2" pos="3788">
          <p15:clr>
            <a:srgbClr val="FBAE40"/>
          </p15:clr>
        </p15:guide>
        <p15:guide id="5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Inhalte nebeneina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4238"/>
            <a:ext cx="3715113" cy="561376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3" name="Inhaltsplatzhalter 10"/>
          <p:cNvSpPr>
            <a:spLocks noGrp="1"/>
          </p:cNvSpPr>
          <p:nvPr>
            <p:ph sz="quarter" idx="15"/>
          </p:nvPr>
        </p:nvSpPr>
        <p:spPr>
          <a:xfrm>
            <a:off x="4237038" y="884238"/>
            <a:ext cx="3715113" cy="561376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5" name="Inhaltsplatzhalter 10"/>
          <p:cNvSpPr>
            <a:spLocks noGrp="1"/>
          </p:cNvSpPr>
          <p:nvPr>
            <p:ph sz="quarter" idx="16"/>
          </p:nvPr>
        </p:nvSpPr>
        <p:spPr>
          <a:xfrm>
            <a:off x="8113713" y="884238"/>
            <a:ext cx="3715113" cy="561376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0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293999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68">
          <p15:clr>
            <a:srgbClr val="FBAE40"/>
          </p15:clr>
        </p15:guide>
        <p15:guide id="2" pos="2669">
          <p15:clr>
            <a:srgbClr val="FBAE40"/>
          </p15:clr>
        </p15:guide>
        <p15:guide id="3" pos="5010">
          <p15:clr>
            <a:srgbClr val="FBAE40"/>
          </p15:clr>
        </p15:guide>
        <p15:guide id="4" pos="511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Inhalte &amp; Bild nebeneina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6"/>
          <p:cNvSpPr>
            <a:spLocks noGrp="1"/>
          </p:cNvSpPr>
          <p:nvPr>
            <p:ph type="pic" sz="quarter" idx="14" hasCustomPrompt="1"/>
          </p:nvPr>
        </p:nvSpPr>
        <p:spPr>
          <a:xfrm>
            <a:off x="359998" y="884237"/>
            <a:ext cx="3715113" cy="2089547"/>
          </a:xfrm>
          <a:prstGeom prst="rect">
            <a:avLst/>
          </a:prstGeom>
          <a:pattFill prst="wdDnDiag">
            <a:fgClr>
              <a:schemeClr val="bg2"/>
            </a:fgClr>
            <a:bgClr>
              <a:schemeClr val="bg1"/>
            </a:bgClr>
          </a:pattFill>
        </p:spPr>
        <p:txBody>
          <a:bodyPr tIns="252000" anchor="t" anchorCtr="0"/>
          <a:lstStyle>
            <a:lvl1pPr marL="0" indent="0" algn="ctr">
              <a:buNone/>
              <a:defRPr sz="1600"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12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3135784"/>
            <a:ext cx="3715113" cy="33622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3" name="Inhaltsplatzhalter 10"/>
          <p:cNvSpPr>
            <a:spLocks noGrp="1"/>
          </p:cNvSpPr>
          <p:nvPr>
            <p:ph sz="quarter" idx="15"/>
          </p:nvPr>
        </p:nvSpPr>
        <p:spPr>
          <a:xfrm>
            <a:off x="4237039" y="3135784"/>
            <a:ext cx="3716336" cy="33622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5" name="Inhaltsplatzhalter 10"/>
          <p:cNvSpPr>
            <a:spLocks noGrp="1"/>
          </p:cNvSpPr>
          <p:nvPr>
            <p:ph sz="quarter" idx="16"/>
          </p:nvPr>
        </p:nvSpPr>
        <p:spPr>
          <a:xfrm>
            <a:off x="8115302" y="3135784"/>
            <a:ext cx="3713524" cy="33622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8" name="Bildplatzhalter 6"/>
          <p:cNvSpPr>
            <a:spLocks noGrp="1"/>
          </p:cNvSpPr>
          <p:nvPr>
            <p:ph type="pic" sz="quarter" idx="17" hasCustomPrompt="1"/>
          </p:nvPr>
        </p:nvSpPr>
        <p:spPr>
          <a:xfrm>
            <a:off x="4237039" y="884238"/>
            <a:ext cx="3716336" cy="2089547"/>
          </a:xfrm>
          <a:prstGeom prst="rect">
            <a:avLst/>
          </a:prstGeom>
          <a:pattFill prst="wdDnDiag">
            <a:fgClr>
              <a:schemeClr val="bg2"/>
            </a:fgClr>
            <a:bgClr>
              <a:schemeClr val="bg1"/>
            </a:bgClr>
          </a:pattFill>
        </p:spPr>
        <p:txBody>
          <a:bodyPr tIns="252000" anchor="t" anchorCtr="0"/>
          <a:lstStyle>
            <a:lvl1pPr marL="0" indent="0" algn="ctr">
              <a:buNone/>
              <a:defRPr sz="1600"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22" name="Bildplatzhalter 6"/>
          <p:cNvSpPr>
            <a:spLocks noGrp="1"/>
          </p:cNvSpPr>
          <p:nvPr>
            <p:ph type="pic" sz="quarter" idx="18" hasCustomPrompt="1"/>
          </p:nvPr>
        </p:nvSpPr>
        <p:spPr>
          <a:xfrm>
            <a:off x="8113713" y="884238"/>
            <a:ext cx="3715113" cy="2089547"/>
          </a:xfrm>
          <a:prstGeom prst="rect">
            <a:avLst/>
          </a:prstGeom>
          <a:pattFill prst="wdDnDiag">
            <a:fgClr>
              <a:schemeClr val="bg2"/>
            </a:fgClr>
            <a:bgClr>
              <a:schemeClr val="bg1"/>
            </a:bgClr>
          </a:pattFill>
        </p:spPr>
        <p:txBody>
          <a:bodyPr tIns="252000" anchor="t" anchorCtr="0"/>
          <a:lstStyle>
            <a:lvl1pPr marL="0" indent="0" algn="ctr">
              <a:buNone/>
              <a:defRPr sz="1600"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14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21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11051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67">
          <p15:clr>
            <a:srgbClr val="FBAE40"/>
          </p15:clr>
        </p15:guide>
        <p15:guide id="2" pos="2669">
          <p15:clr>
            <a:srgbClr val="FBAE40"/>
          </p15:clr>
        </p15:guide>
        <p15:guide id="3" pos="5010">
          <p15:clr>
            <a:srgbClr val="FBAE40"/>
          </p15:clr>
        </p15:guide>
        <p15:guide id="4" pos="511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Inhalte nebeneinander mit Konsequen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8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1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0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9472"/>
            <a:ext cx="3715113" cy="429847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2" name="Inhaltsplatzhalter 10"/>
          <p:cNvSpPr>
            <a:spLocks noGrp="1"/>
          </p:cNvSpPr>
          <p:nvPr>
            <p:ph sz="quarter" idx="15"/>
          </p:nvPr>
        </p:nvSpPr>
        <p:spPr>
          <a:xfrm>
            <a:off x="4237039" y="889472"/>
            <a:ext cx="3716336" cy="429847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3" name="Inhaltsplatzhalter 10"/>
          <p:cNvSpPr>
            <a:spLocks noGrp="1"/>
          </p:cNvSpPr>
          <p:nvPr>
            <p:ph sz="quarter" idx="16"/>
          </p:nvPr>
        </p:nvSpPr>
        <p:spPr>
          <a:xfrm>
            <a:off x="8115302" y="889472"/>
            <a:ext cx="3713524" cy="429847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55600" y="5491987"/>
            <a:ext cx="11482388" cy="1000888"/>
          </a:xfrm>
          <a:prstGeom prst="rect">
            <a:avLst/>
          </a:prstGeom>
          <a:solidFill>
            <a:schemeClr val="tx2"/>
          </a:solidFill>
          <a:ln w="19050">
            <a:noFill/>
          </a:ln>
        </p:spPr>
        <p:txBody>
          <a:bodyPr lIns="648000" tIns="216000" rIns="288000" bIns="216000" anchor="ctr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Fazit/Konsequenz durch Klicken bearbeiten</a:t>
            </a:r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3503" y="5815987"/>
            <a:ext cx="1008000" cy="360000"/>
          </a:xfrm>
          <a:prstGeom prst="triangle">
            <a:avLst/>
          </a:prstGeom>
          <a:solidFill>
            <a:srgbClr val="ADC22D"/>
          </a:solidFill>
          <a:ln w="5715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100">
                <a:solidFill>
                  <a:schemeClr val="accent5"/>
                </a:solidFill>
              </a:defRPr>
            </a:lvl1pPr>
            <a:lvl2pPr marL="234000" indent="0">
              <a:buNone/>
              <a:defRPr/>
            </a:lvl2pPr>
            <a:lvl3pPr marL="468637" indent="0">
              <a:buNone/>
              <a:defRPr/>
            </a:lvl3pPr>
            <a:lvl4pPr marL="756000" indent="0">
              <a:buNone/>
              <a:defRPr/>
            </a:lvl4pPr>
            <a:lvl5pPr marL="972000" indent="0">
              <a:buNone/>
              <a:defRPr/>
            </a:lvl5pPr>
          </a:lstStyle>
          <a:p>
            <a:pPr lvl="0"/>
            <a:r>
              <a:rPr lang="de-DE" dirty="0"/>
              <a:t> .</a:t>
            </a:r>
            <a:endParaRPr lang="en-US" dirty="0"/>
          </a:p>
        </p:txBody>
      </p:sp>
      <p:sp>
        <p:nvSpPr>
          <p:cNvPr id="14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5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26830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2570">
          <p15:clr>
            <a:srgbClr val="FBAE40"/>
          </p15:clr>
        </p15:guide>
        <p15:guide id="3" pos="2667">
          <p15:clr>
            <a:srgbClr val="FBAE40"/>
          </p15:clr>
        </p15:guide>
        <p15:guide id="4" pos="5010">
          <p15:clr>
            <a:srgbClr val="FBAE40"/>
          </p15:clr>
        </p15:guide>
        <p15:guide id="5" pos="5111">
          <p15:clr>
            <a:srgbClr val="FBAE40"/>
          </p15:clr>
        </p15:guide>
        <p15:guide id="6" orient="horz" pos="327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0"/>
          <p:cNvSpPr>
            <a:spLocks noChangeArrowheads="1"/>
          </p:cNvSpPr>
          <p:nvPr/>
        </p:nvSpPr>
        <p:spPr bwMode="gray">
          <a:xfrm>
            <a:off x="10021278" y="6586538"/>
            <a:ext cx="1045307" cy="21590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anchor="ctr"/>
          <a:lstStyle/>
          <a:p>
            <a:pPr algn="r" fontAlgn="auto">
              <a:defRPr/>
            </a:pPr>
            <a:r>
              <a:rPr lang="de-DE" sz="985" dirty="0">
                <a:solidFill>
                  <a:schemeClr val="tx2"/>
                </a:solidFill>
                <a:latin typeface="+mn-lt"/>
                <a:cs typeface="+mn-cs"/>
              </a:rPr>
              <a:t> </a:t>
            </a:r>
            <a:endParaRPr lang="de-DE" sz="2215" dirty="0">
              <a:solidFill>
                <a:schemeClr val="tx2"/>
              </a:solidFill>
              <a:latin typeface="+mn-lt"/>
              <a:cs typeface="+mn-cs"/>
            </a:endParaRPr>
          </a:p>
        </p:txBody>
      </p:sp>
      <p:sp>
        <p:nvSpPr>
          <p:cNvPr id="15" name="Rectangle 130"/>
          <p:cNvSpPr>
            <a:spLocks noChangeArrowheads="1"/>
          </p:cNvSpPr>
          <p:nvPr/>
        </p:nvSpPr>
        <p:spPr bwMode="gray">
          <a:xfrm>
            <a:off x="9650107" y="6586538"/>
            <a:ext cx="1577058" cy="21590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anchor="ctr"/>
          <a:lstStyle/>
          <a:p>
            <a:pPr algn="r" fontAlgn="auto">
              <a:defRPr/>
            </a:pPr>
            <a:r>
              <a:rPr lang="de-DE" sz="700" dirty="0">
                <a:solidFill>
                  <a:schemeClr val="accent2"/>
                </a:solidFill>
                <a:latin typeface="+mn-lt"/>
                <a:cs typeface="+mn-cs"/>
              </a:rPr>
              <a:t> © Smart Mechatronics</a:t>
            </a:r>
            <a:endParaRPr lang="de-DE" sz="1600" dirty="0">
              <a:solidFill>
                <a:schemeClr val="accent2"/>
              </a:solidFill>
              <a:latin typeface="+mn-lt"/>
              <a:cs typeface="+mn-cs"/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82150" y="155414"/>
            <a:ext cx="2185867" cy="465300"/>
          </a:xfrm>
          <a:prstGeom prst="rect">
            <a:avLst/>
          </a:prstGeom>
        </p:spPr>
      </p:pic>
      <p:sp>
        <p:nvSpPr>
          <p:cNvPr id="14" name="Textplatzhalter 4"/>
          <p:cNvSpPr>
            <a:spLocks noGrp="1"/>
          </p:cNvSpPr>
          <p:nvPr>
            <p:ph type="body" idx="1"/>
          </p:nvPr>
        </p:nvSpPr>
        <p:spPr>
          <a:xfrm>
            <a:off x="360362" y="883065"/>
            <a:ext cx="11469239" cy="56149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itelplatzhalter 6"/>
          <p:cNvSpPr>
            <a:spLocks noGrp="1"/>
          </p:cNvSpPr>
          <p:nvPr>
            <p:ph type="title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1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6539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12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42457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</p:sldLayoutIdLst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5pPr>
      <a:lvl6pPr marL="562722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6pPr>
      <a:lvl7pPr marL="1125444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7pPr>
      <a:lvl8pPr marL="1688165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8pPr>
      <a:lvl9pPr marL="2250887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58775" indent="-358775" algn="l" rtl="0" eaLnBrk="1" fontAlgn="base" hangingPunct="1">
        <a:lnSpc>
          <a:spcPct val="100000"/>
        </a:lnSpc>
        <a:spcBef>
          <a:spcPts val="600"/>
        </a:spcBef>
        <a:spcAft>
          <a:spcPts val="200"/>
        </a:spcAft>
        <a:buClr>
          <a:schemeClr val="tx2"/>
        </a:buClr>
        <a:buFont typeface="Wingdings" pitchFamily="2" charset="2"/>
        <a:buChar char=""/>
        <a:defRPr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15963" indent="-357188" algn="l" rtl="0" eaLnBrk="1" fontAlgn="base" hangingPunct="1">
        <a:lnSpc>
          <a:spcPct val="100000"/>
        </a:lnSpc>
        <a:spcBef>
          <a:spcPts val="600"/>
        </a:spcBef>
        <a:spcAft>
          <a:spcPts val="200"/>
        </a:spcAft>
        <a:buClr>
          <a:schemeClr val="tx2"/>
        </a:buClr>
        <a:buFont typeface="Wingdings 3" pitchFamily="18" charset="2"/>
        <a:buChar char="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rtl="0" eaLnBrk="1" fontAlgn="base" hangingPunct="1">
        <a:lnSpc>
          <a:spcPct val="100000"/>
        </a:lnSpc>
        <a:spcBef>
          <a:spcPts val="600"/>
        </a:spcBef>
        <a:spcAft>
          <a:spcPts val="200"/>
        </a:spcAft>
        <a:buClr>
          <a:schemeClr val="tx2"/>
        </a:buClr>
        <a:buFont typeface="Wingdings" pitchFamily="2" charset="2"/>
        <a:buChar char="§"/>
        <a:tabLst>
          <a:tab pos="1522413" algn="l"/>
        </a:tabLst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431925" indent="-357188" algn="l" rtl="0" eaLnBrk="1" fontAlgn="base" hangingPunct="1">
        <a:lnSpc>
          <a:spcPct val="100000"/>
        </a:lnSpc>
        <a:spcBef>
          <a:spcPts val="600"/>
        </a:spcBef>
        <a:spcAft>
          <a:spcPts val="200"/>
        </a:spcAft>
        <a:buClr>
          <a:schemeClr val="tx2"/>
        </a:buClr>
        <a:buFont typeface="Arial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790700" indent="-358775" algn="l" rtl="0" eaLnBrk="1" fontAlgn="base" hangingPunct="1">
        <a:lnSpc>
          <a:spcPct val="100000"/>
        </a:lnSpc>
        <a:spcBef>
          <a:spcPts val="600"/>
        </a:spcBef>
        <a:spcAft>
          <a:spcPts val="200"/>
        </a:spcAft>
        <a:buClr>
          <a:schemeClr val="tx2"/>
        </a:buClr>
        <a:buFont typeface="Arial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3094970" indent="-281361" algn="l" defTabSz="1125444" rtl="0" eaLnBrk="1" latinLnBrk="0" hangingPunct="1">
        <a:lnSpc>
          <a:spcPct val="110000"/>
        </a:lnSpc>
        <a:spcBef>
          <a:spcPts val="862"/>
        </a:spcBef>
        <a:buClr>
          <a:schemeClr val="tx2"/>
        </a:buClr>
        <a:buFont typeface="Arial" pitchFamily="34" charset="0"/>
        <a:buChar char="•"/>
        <a:defRPr sz="1477" kern="1200">
          <a:solidFill>
            <a:schemeClr val="tx1"/>
          </a:solidFill>
          <a:latin typeface="+mn-lt"/>
          <a:ea typeface="+mn-ea"/>
          <a:cs typeface="+mn-cs"/>
        </a:defRPr>
      </a:lvl6pPr>
      <a:lvl7pPr marL="3657691" indent="-281361" algn="l" defTabSz="1125444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77" kern="1200">
          <a:solidFill>
            <a:schemeClr val="tx1"/>
          </a:solidFill>
          <a:latin typeface="+mn-lt"/>
          <a:ea typeface="+mn-ea"/>
          <a:cs typeface="+mn-cs"/>
        </a:defRPr>
      </a:lvl7pPr>
      <a:lvl8pPr marL="4220413" indent="-281361" algn="l" defTabSz="1125444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77" kern="1200">
          <a:solidFill>
            <a:schemeClr val="tx1"/>
          </a:solidFill>
          <a:latin typeface="+mn-lt"/>
          <a:ea typeface="+mn-ea"/>
          <a:cs typeface="+mn-cs"/>
        </a:defRPr>
      </a:lvl8pPr>
      <a:lvl9pPr marL="4783135" indent="-281361" algn="l" defTabSz="1125444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7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1pPr>
      <a:lvl2pPr marL="562722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2pPr>
      <a:lvl3pPr marL="1125444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3pPr>
      <a:lvl4pPr marL="1688165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4pPr>
      <a:lvl5pPr marL="2250887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5pPr>
      <a:lvl6pPr marL="2813609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6pPr>
      <a:lvl7pPr marL="3376331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7pPr>
      <a:lvl8pPr marL="3939052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8pPr>
      <a:lvl9pPr marL="4501774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3">
          <p15:clr>
            <a:srgbClr val="F26B43"/>
          </p15:clr>
        </p15:guide>
        <p15:guide id="2" pos="224">
          <p15:clr>
            <a:srgbClr val="F26B43"/>
          </p15:clr>
        </p15:guide>
        <p15:guide id="3" pos="7457">
          <p15:clr>
            <a:srgbClr val="F26B43"/>
          </p15:clr>
        </p15:guide>
        <p15:guide id="4" orient="horz" pos="436">
          <p15:clr>
            <a:srgbClr val="F26B43"/>
          </p15:clr>
        </p15:guide>
        <p15:guide id="5" orient="horz" pos="4090">
          <p15:clr>
            <a:srgbClr val="F26B43"/>
          </p15:clr>
        </p15:guide>
        <p15:guide id="6" orient="horz" pos="5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621" r="1262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hteck 1"/>
          <p:cNvSpPr/>
          <p:nvPr/>
        </p:nvSpPr>
        <p:spPr>
          <a:xfrm>
            <a:off x="-17357" y="3591427"/>
            <a:ext cx="6605771" cy="2148269"/>
          </a:xfrm>
          <a:custGeom>
            <a:avLst/>
            <a:gdLst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806214 w 9806214"/>
              <a:gd name="connsiteY2" fmla="*/ 3227896 h 3227896"/>
              <a:gd name="connsiteX3" fmla="*/ 0 w 9806214"/>
              <a:gd name="connsiteY3" fmla="*/ 3227896 h 3227896"/>
              <a:gd name="connsiteX4" fmla="*/ 0 w 9806214"/>
              <a:gd name="connsiteY4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806214 w 9806214"/>
              <a:gd name="connsiteY2" fmla="*/ 3227896 h 3227896"/>
              <a:gd name="connsiteX3" fmla="*/ 0 w 9806214"/>
              <a:gd name="connsiteY3" fmla="*/ 3227896 h 3227896"/>
              <a:gd name="connsiteX4" fmla="*/ 0 w 9806214"/>
              <a:gd name="connsiteY4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806214 w 9806214"/>
              <a:gd name="connsiteY2" fmla="*/ 3227896 h 3227896"/>
              <a:gd name="connsiteX3" fmla="*/ 0 w 9806214"/>
              <a:gd name="connsiteY3" fmla="*/ 3227896 h 3227896"/>
              <a:gd name="connsiteX4" fmla="*/ 0 w 9806214"/>
              <a:gd name="connsiteY4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520464 w 9806214"/>
              <a:gd name="connsiteY2" fmla="*/ 3227896 h 3227896"/>
              <a:gd name="connsiteX3" fmla="*/ 0 w 9806214"/>
              <a:gd name="connsiteY3" fmla="*/ 3227896 h 3227896"/>
              <a:gd name="connsiteX4" fmla="*/ 0 w 9806214"/>
              <a:gd name="connsiteY4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677400 w 9806214"/>
              <a:gd name="connsiteY2" fmla="*/ 1643983 h 3227896"/>
              <a:gd name="connsiteX3" fmla="*/ 9520464 w 9806214"/>
              <a:gd name="connsiteY3" fmla="*/ 3227896 h 3227896"/>
              <a:gd name="connsiteX4" fmla="*/ 0 w 9806214"/>
              <a:gd name="connsiteY4" fmla="*/ 3227896 h 3227896"/>
              <a:gd name="connsiteX5" fmla="*/ 0 w 9806214"/>
              <a:gd name="connsiteY5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677400 w 9806214"/>
              <a:gd name="connsiteY2" fmla="*/ 1643983 h 3227896"/>
              <a:gd name="connsiteX3" fmla="*/ 9563100 w 9806214"/>
              <a:gd name="connsiteY3" fmla="*/ 2812383 h 3227896"/>
              <a:gd name="connsiteX4" fmla="*/ 9520464 w 9806214"/>
              <a:gd name="connsiteY4" fmla="*/ 3227896 h 3227896"/>
              <a:gd name="connsiteX5" fmla="*/ 0 w 9806214"/>
              <a:gd name="connsiteY5" fmla="*/ 3227896 h 3227896"/>
              <a:gd name="connsiteX6" fmla="*/ 0 w 9806214"/>
              <a:gd name="connsiteY6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677400 w 9806214"/>
              <a:gd name="connsiteY2" fmla="*/ 1643983 h 3227896"/>
              <a:gd name="connsiteX3" fmla="*/ 8318500 w 9806214"/>
              <a:gd name="connsiteY3" fmla="*/ 1669383 h 3227896"/>
              <a:gd name="connsiteX4" fmla="*/ 9520464 w 9806214"/>
              <a:gd name="connsiteY4" fmla="*/ 3227896 h 3227896"/>
              <a:gd name="connsiteX5" fmla="*/ 0 w 9806214"/>
              <a:gd name="connsiteY5" fmla="*/ 3227896 h 3227896"/>
              <a:gd name="connsiteX6" fmla="*/ 0 w 9806214"/>
              <a:gd name="connsiteY6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677400 w 9806214"/>
              <a:gd name="connsiteY2" fmla="*/ 1643983 h 3227896"/>
              <a:gd name="connsiteX3" fmla="*/ 8318500 w 9806214"/>
              <a:gd name="connsiteY3" fmla="*/ 1669383 h 3227896"/>
              <a:gd name="connsiteX4" fmla="*/ 8199664 w 9806214"/>
              <a:gd name="connsiteY4" fmla="*/ 3227896 h 3227896"/>
              <a:gd name="connsiteX5" fmla="*/ 0 w 9806214"/>
              <a:gd name="connsiteY5" fmla="*/ 3227896 h 3227896"/>
              <a:gd name="connsiteX6" fmla="*/ 0 w 9806214"/>
              <a:gd name="connsiteY6" fmla="*/ 0 h 3227896"/>
              <a:gd name="connsiteX0" fmla="*/ 0 w 10536896"/>
              <a:gd name="connsiteY0" fmla="*/ 0 h 3227896"/>
              <a:gd name="connsiteX1" fmla="*/ 10536896 w 10536896"/>
              <a:gd name="connsiteY1" fmla="*/ 0 h 3227896"/>
              <a:gd name="connsiteX2" fmla="*/ 10408082 w 10536896"/>
              <a:gd name="connsiteY2" fmla="*/ 1643983 h 3227896"/>
              <a:gd name="connsiteX3" fmla="*/ 9049182 w 10536896"/>
              <a:gd name="connsiteY3" fmla="*/ 1669383 h 3227896"/>
              <a:gd name="connsiteX4" fmla="*/ 8930346 w 10536896"/>
              <a:gd name="connsiteY4" fmla="*/ 3227896 h 3227896"/>
              <a:gd name="connsiteX5" fmla="*/ 730682 w 10536896"/>
              <a:gd name="connsiteY5" fmla="*/ 3227896 h 3227896"/>
              <a:gd name="connsiteX6" fmla="*/ 0 w 10536896"/>
              <a:gd name="connsiteY6" fmla="*/ 0 h 3227896"/>
              <a:gd name="connsiteX0" fmla="*/ 14052 w 10550948"/>
              <a:gd name="connsiteY0" fmla="*/ 0 h 3241948"/>
              <a:gd name="connsiteX1" fmla="*/ 10550948 w 10550948"/>
              <a:gd name="connsiteY1" fmla="*/ 0 h 3241948"/>
              <a:gd name="connsiteX2" fmla="*/ 10422134 w 10550948"/>
              <a:gd name="connsiteY2" fmla="*/ 1643983 h 3241948"/>
              <a:gd name="connsiteX3" fmla="*/ 9063234 w 10550948"/>
              <a:gd name="connsiteY3" fmla="*/ 1669383 h 3241948"/>
              <a:gd name="connsiteX4" fmla="*/ 8944398 w 10550948"/>
              <a:gd name="connsiteY4" fmla="*/ 3227896 h 3241948"/>
              <a:gd name="connsiteX5" fmla="*/ 0 w 10550948"/>
              <a:gd name="connsiteY5" fmla="*/ 3241948 h 3241948"/>
              <a:gd name="connsiteX6" fmla="*/ 14052 w 10550948"/>
              <a:gd name="connsiteY6" fmla="*/ 0 h 3241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0948" h="3241948">
                <a:moveTo>
                  <a:pt x="14052" y="0"/>
                </a:moveTo>
                <a:lnTo>
                  <a:pt x="10550948" y="0"/>
                </a:lnTo>
                <a:lnTo>
                  <a:pt x="10422134" y="1643983"/>
                </a:lnTo>
                <a:lnTo>
                  <a:pt x="9063234" y="1669383"/>
                </a:lnTo>
                <a:lnTo>
                  <a:pt x="8944398" y="3227896"/>
                </a:lnTo>
                <a:lnTo>
                  <a:pt x="0" y="3241948"/>
                </a:lnTo>
                <a:lnTo>
                  <a:pt x="14052" y="0"/>
                </a:lnTo>
                <a:close/>
              </a:path>
            </a:pathLst>
          </a:custGeom>
          <a:solidFill>
            <a:schemeClr val="bg1">
              <a:alpha val="77255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Titel 6"/>
          <p:cNvSpPr txBox="1">
            <a:spLocks/>
          </p:cNvSpPr>
          <p:nvPr/>
        </p:nvSpPr>
        <p:spPr bwMode="gray">
          <a:xfrm>
            <a:off x="104423" y="4857479"/>
            <a:ext cx="5033907" cy="357123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>
            <a:lvl1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923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562722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1125444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688165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2250887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endParaRPr lang="de-DE" sz="1800" b="0" dirty="0"/>
          </a:p>
        </p:txBody>
      </p:sp>
      <p:sp>
        <p:nvSpPr>
          <p:cNvPr id="26" name="Titel 6"/>
          <p:cNvSpPr txBox="1">
            <a:spLocks/>
          </p:cNvSpPr>
          <p:nvPr/>
        </p:nvSpPr>
        <p:spPr bwMode="gray">
          <a:xfrm>
            <a:off x="77529" y="3578641"/>
            <a:ext cx="6217254" cy="1226444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>
            <a:lvl1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923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562722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1125444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688165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2250887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endParaRPr lang="de-DE" dirty="0"/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82150" y="155414"/>
            <a:ext cx="2185867" cy="4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726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12" name="Inhaltsplatzhalter 11" descr="Ein Bild, das Person, sitzend, Frau, Gruppe enthält.&#10;&#10;Automatisch generierte Beschreibung">
            <a:extLst>
              <a:ext uri="{FF2B5EF4-FFF2-40B4-BE49-F238E27FC236}">
                <a16:creationId xmlns:a16="http://schemas.microsoft.com/office/drawing/2014/main" id="{A87208A4-937E-43D4-B391-10C57F11C8A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94" y="1878657"/>
            <a:ext cx="4649239" cy="3100685"/>
          </a:xfrm>
        </p:spPr>
      </p:pic>
      <p:graphicFrame>
        <p:nvGraphicFramePr>
          <p:cNvPr id="14" name="Tabelle 13">
            <a:extLst>
              <a:ext uri="{FF2B5EF4-FFF2-40B4-BE49-F238E27FC236}">
                <a16:creationId xmlns:a16="http://schemas.microsoft.com/office/drawing/2014/main" id="{62D3B909-37A1-44F7-910B-E8E3B505DA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559879"/>
              </p:ext>
            </p:extLst>
          </p:nvPr>
        </p:nvGraphicFramePr>
        <p:xfrm>
          <a:off x="4923833" y="1190260"/>
          <a:ext cx="6919398" cy="4477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Caffeemodel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0.62s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0.024s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Eine Person übersehen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254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Person, sitzend, Mann, Frau enthält.&#10;&#10;Automatisch generierte Beschreibung">
            <a:extLst>
              <a:ext uri="{FF2B5EF4-FFF2-40B4-BE49-F238E27FC236}">
                <a16:creationId xmlns:a16="http://schemas.microsoft.com/office/drawing/2014/main" id="{29E5597E-CCFF-42AB-9005-484393187A0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2057400"/>
            <a:ext cx="4113218" cy="2743200"/>
          </a:xfrm>
        </p:spPr>
      </p:pic>
      <p:graphicFrame>
        <p:nvGraphicFramePr>
          <p:cNvPr id="11" name="Tabelle 12">
            <a:extLst>
              <a:ext uri="{FF2B5EF4-FFF2-40B4-BE49-F238E27FC236}">
                <a16:creationId xmlns:a16="http://schemas.microsoft.com/office/drawing/2014/main" id="{C8EDC55E-BC18-4A97-B139-A96ACC022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2112210"/>
              </p:ext>
            </p:extLst>
          </p:nvPr>
        </p:nvGraphicFramePr>
        <p:xfrm>
          <a:off x="4727296" y="1107783"/>
          <a:ext cx="6919398" cy="48394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0.45s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0.06s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Könnte mit Nachbearbeitung besser aussehen. Label 14 = „Bench“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209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Raum, Bildschirm, haltend, Frau enthält.&#10;&#10;Automatisch generierte Beschreibung">
            <a:extLst>
              <a:ext uri="{FF2B5EF4-FFF2-40B4-BE49-F238E27FC236}">
                <a16:creationId xmlns:a16="http://schemas.microsoft.com/office/drawing/2014/main" id="{6AC11808-75EA-4CFD-ABA0-0F9C52E98FB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2162175"/>
            <a:ext cx="3810000" cy="253365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graphicFrame>
        <p:nvGraphicFramePr>
          <p:cNvPr id="11" name="Tabelle 12">
            <a:extLst>
              <a:ext uri="{FF2B5EF4-FFF2-40B4-BE49-F238E27FC236}">
                <a16:creationId xmlns:a16="http://schemas.microsoft.com/office/drawing/2014/main" id="{777D4DCC-D7A0-497A-990A-4F376BA04D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541036"/>
              </p:ext>
            </p:extLst>
          </p:nvPr>
        </p:nvGraphicFramePr>
        <p:xfrm>
          <a:off x="4431051" y="1203463"/>
          <a:ext cx="6919398" cy="48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0.48s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0.32s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Besser als </a:t>
                      </a:r>
                      <a:r>
                        <a:rPr lang="de-DE" dirty="0" err="1"/>
                        <a:t>TFLite</a:t>
                      </a:r>
                      <a:r>
                        <a:rPr lang="de-DE" dirty="0"/>
                        <a:t> da jede Person eine </a:t>
                      </a:r>
                      <a:r>
                        <a:rPr lang="de-DE" dirty="0" err="1"/>
                        <a:t>Bbox</a:t>
                      </a:r>
                      <a:r>
                        <a:rPr lang="de-DE" dirty="0"/>
                        <a:t> besitzt. 14 = „Bench“ 61=„Chair“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5075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10" name="Inhaltsplatzhalter 9" descr="Ein Bild, das draußen, Gebäude, gehen, Personen enthält.&#10;&#10;Automatisch generierte Beschreibung">
            <a:extLst>
              <a:ext uri="{FF2B5EF4-FFF2-40B4-BE49-F238E27FC236}">
                <a16:creationId xmlns:a16="http://schemas.microsoft.com/office/drawing/2014/main" id="{733F8191-FA36-4279-A6C6-7FECFDF9EE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56" y="2338802"/>
            <a:ext cx="3810000" cy="2133600"/>
          </a:xfrm>
        </p:spPr>
      </p:pic>
      <p:graphicFrame>
        <p:nvGraphicFramePr>
          <p:cNvPr id="15" name="Tabelle 12">
            <a:extLst>
              <a:ext uri="{FF2B5EF4-FFF2-40B4-BE49-F238E27FC236}">
                <a16:creationId xmlns:a16="http://schemas.microsoft.com/office/drawing/2014/main" id="{987473C4-C34B-4873-A4F1-4D29BAFC5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135523"/>
              </p:ext>
            </p:extLst>
          </p:nvPr>
        </p:nvGraphicFramePr>
        <p:xfrm>
          <a:off x="4765846" y="1178066"/>
          <a:ext cx="6919398" cy="4501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HOG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0.017s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Hier versagt der HOG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0744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8" name="Inhaltsplatzhalter 7" descr="Ein Bild, das Gebäude, draußen, Person, fahrend enthält.&#10;&#10;Automatisch generierte Beschreibung">
            <a:extLst>
              <a:ext uri="{FF2B5EF4-FFF2-40B4-BE49-F238E27FC236}">
                <a16:creationId xmlns:a16="http://schemas.microsoft.com/office/drawing/2014/main" id="{012EFFE6-F3FC-4DF4-B5BA-7C9C41E7512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2023657"/>
            <a:ext cx="5004187" cy="2810685"/>
          </a:xfrm>
          <a:prstGeom prst="rect">
            <a:avLst/>
          </a:prstGeom>
        </p:spPr>
      </p:pic>
      <p:graphicFrame>
        <p:nvGraphicFramePr>
          <p:cNvPr id="11" name="Tabelle 10">
            <a:extLst>
              <a:ext uri="{FF2B5EF4-FFF2-40B4-BE49-F238E27FC236}">
                <a16:creationId xmlns:a16="http://schemas.microsoft.com/office/drawing/2014/main" id="{77E9209A-6F13-4179-89BC-C87413AF6D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1451611"/>
              </p:ext>
            </p:extLst>
          </p:nvPr>
        </p:nvGraphicFramePr>
        <p:xfrm>
          <a:off x="4823122" y="1184074"/>
          <a:ext cx="6919398" cy="4501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Caffeemodel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0.62s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0.024s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Viel Übersehen bei einer Konfidenz von 60%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9786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Gebäude, draußen, Person, Zaun enthält.&#10;&#10;Automatisch generierte Beschreibung">
            <a:extLst>
              <a:ext uri="{FF2B5EF4-FFF2-40B4-BE49-F238E27FC236}">
                <a16:creationId xmlns:a16="http://schemas.microsoft.com/office/drawing/2014/main" id="{3B043F21-CE85-4C0D-A292-FE81AECD773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24" y="2014256"/>
            <a:ext cx="4954348" cy="2782692"/>
          </a:xfrm>
        </p:spPr>
      </p:pic>
      <p:graphicFrame>
        <p:nvGraphicFramePr>
          <p:cNvPr id="11" name="Tabelle 12">
            <a:extLst>
              <a:ext uri="{FF2B5EF4-FFF2-40B4-BE49-F238E27FC236}">
                <a16:creationId xmlns:a16="http://schemas.microsoft.com/office/drawing/2014/main" id="{B861AC89-FC28-4AB1-B8FB-6F7C9502D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2752799"/>
              </p:ext>
            </p:extLst>
          </p:nvPr>
        </p:nvGraphicFramePr>
        <p:xfrm>
          <a:off x="5036778" y="1314526"/>
          <a:ext cx="6919398" cy="4501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0.45s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0.61s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Gute Performance für anspruchsvolles Bild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0638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Gebäude, gehen, Frau, Schnee enthält.&#10;&#10;Automatisch generierte Beschreibung">
            <a:extLst>
              <a:ext uri="{FF2B5EF4-FFF2-40B4-BE49-F238E27FC236}">
                <a16:creationId xmlns:a16="http://schemas.microsoft.com/office/drawing/2014/main" id="{4BF32291-28F2-4FFB-B86D-D45C177FF5F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00" y="2121274"/>
            <a:ext cx="4586886" cy="2568656"/>
          </a:xfrm>
        </p:spPr>
      </p:pic>
      <p:graphicFrame>
        <p:nvGraphicFramePr>
          <p:cNvPr id="11" name="Tabelle 12">
            <a:extLst>
              <a:ext uri="{FF2B5EF4-FFF2-40B4-BE49-F238E27FC236}">
                <a16:creationId xmlns:a16="http://schemas.microsoft.com/office/drawing/2014/main" id="{2096D50C-4D44-4546-9F5A-80A90E600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439516"/>
              </p:ext>
            </p:extLst>
          </p:nvPr>
        </p:nvGraphicFramePr>
        <p:xfrm>
          <a:off x="4743686" y="1168985"/>
          <a:ext cx="6919398" cy="4526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0.48s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0.32s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Gute Performance bei langer Rechenzeit…aber warum?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060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360000" y="1051512"/>
            <a:ext cx="5643892" cy="5473019"/>
          </a:xfrm>
        </p:spPr>
        <p:txBody>
          <a:bodyPr/>
          <a:lstStyle/>
          <a:p>
            <a:r>
              <a:rPr lang="de-DE" dirty="0"/>
              <a:t>Zusätzliche Klasse „</a:t>
            </a:r>
            <a:r>
              <a:rPr lang="de-DE" dirty="0" err="1"/>
              <a:t>unknow</a:t>
            </a:r>
            <a:r>
              <a:rPr lang="de-DE" dirty="0"/>
              <a:t>“</a:t>
            </a:r>
          </a:p>
          <a:p>
            <a:endParaRPr lang="de-DE" dirty="0"/>
          </a:p>
          <a:p>
            <a:pPr lvl="1"/>
            <a:r>
              <a:rPr lang="de-DE" dirty="0"/>
              <a:t>Leeres Transkript = „</a:t>
            </a:r>
            <a:r>
              <a:rPr lang="de-DE" dirty="0" err="1"/>
              <a:t>none</a:t>
            </a:r>
            <a:r>
              <a:rPr lang="de-DE" dirty="0"/>
              <a:t>“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Trainiert mit „</a:t>
            </a:r>
            <a:r>
              <a:rPr lang="de-DE" dirty="0" err="1"/>
              <a:t>none</a:t>
            </a:r>
            <a:r>
              <a:rPr lang="de-DE" dirty="0"/>
              <a:t>“ und schlecht erkannten/fehlerhaften Transkripten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Evtl. erweitern der Trainingsdaten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358775" lvl="1" indent="0">
              <a:buNone/>
            </a:pPr>
            <a:endParaRPr lang="de-DE" dirty="0"/>
          </a:p>
          <a:p>
            <a:endParaRPr lang="de-DE" dirty="0"/>
          </a:p>
          <a:p>
            <a:pPr lvl="1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Handlungsklassifizierung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grpSp>
        <p:nvGrpSpPr>
          <p:cNvPr id="75" name="Gruppieren 74">
            <a:extLst>
              <a:ext uri="{FF2B5EF4-FFF2-40B4-BE49-F238E27FC236}">
                <a16:creationId xmlns:a16="http://schemas.microsoft.com/office/drawing/2014/main" id="{6C94B4EB-ABEF-874C-B3CD-91259A71F290}"/>
              </a:ext>
            </a:extLst>
          </p:cNvPr>
          <p:cNvGrpSpPr/>
          <p:nvPr/>
        </p:nvGrpSpPr>
        <p:grpSpPr>
          <a:xfrm>
            <a:off x="4775454" y="1424916"/>
            <a:ext cx="7416546" cy="4008168"/>
            <a:chOff x="3063036" y="2779712"/>
            <a:chExt cx="6063528" cy="3049588"/>
          </a:xfrm>
        </p:grpSpPr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4E83B38A-D18B-144F-9D2B-C77A76AF1159}"/>
                </a:ext>
              </a:extLst>
            </p:cNvPr>
            <p:cNvGrpSpPr/>
            <p:nvPr/>
          </p:nvGrpSpPr>
          <p:grpSpPr>
            <a:xfrm>
              <a:off x="3063036" y="2779712"/>
              <a:ext cx="6063528" cy="3049588"/>
              <a:chOff x="2825282" y="2779644"/>
              <a:chExt cx="5576256" cy="2774950"/>
            </a:xfrm>
          </p:grpSpPr>
          <p:grpSp>
            <p:nvGrpSpPr>
              <p:cNvPr id="28" name="Gruppieren 27">
                <a:extLst>
                  <a:ext uri="{FF2B5EF4-FFF2-40B4-BE49-F238E27FC236}">
                    <a16:creationId xmlns:a16="http://schemas.microsoft.com/office/drawing/2014/main" id="{2C579AEF-F9BE-5C4F-91D9-CD609EDD35E0}"/>
                  </a:ext>
                </a:extLst>
              </p:cNvPr>
              <p:cNvGrpSpPr/>
              <p:nvPr/>
            </p:nvGrpSpPr>
            <p:grpSpPr>
              <a:xfrm>
                <a:off x="2825282" y="2779644"/>
                <a:ext cx="4371744" cy="2774950"/>
                <a:chOff x="2825282" y="2779644"/>
                <a:chExt cx="4371744" cy="2774950"/>
              </a:xfrm>
            </p:grpSpPr>
            <p:grpSp>
              <p:nvGrpSpPr>
                <p:cNvPr id="34" name="Gruppieren 33">
                  <a:extLst>
                    <a:ext uri="{FF2B5EF4-FFF2-40B4-BE49-F238E27FC236}">
                      <a16:creationId xmlns:a16="http://schemas.microsoft.com/office/drawing/2014/main" id="{6B3A9814-2107-AE4E-99ED-1C756D333BBF}"/>
                    </a:ext>
                  </a:extLst>
                </p:cNvPr>
                <p:cNvGrpSpPr/>
                <p:nvPr/>
              </p:nvGrpSpPr>
              <p:grpSpPr>
                <a:xfrm>
                  <a:off x="3721004" y="2779644"/>
                  <a:ext cx="3476022" cy="2774950"/>
                  <a:chOff x="3694500" y="2812774"/>
                  <a:chExt cx="3476022" cy="2774950"/>
                </a:xfrm>
              </p:grpSpPr>
              <p:cxnSp>
                <p:nvCxnSpPr>
                  <p:cNvPr id="43" name="Gerade Verbindung mit Pfeil 42">
                    <a:extLst>
                      <a:ext uri="{FF2B5EF4-FFF2-40B4-BE49-F238E27FC236}">
                        <a16:creationId xmlns:a16="http://schemas.microsoft.com/office/drawing/2014/main" id="{D6DA8F58-881A-EA47-A6F6-CAC9136787BB}"/>
                      </a:ext>
                    </a:extLst>
                  </p:cNvPr>
                  <p:cNvCxnSpPr>
                    <a:cxnSpLocks/>
                    <a:endCxn id="52" idx="2"/>
                  </p:cNvCxnSpPr>
                  <p:nvPr/>
                </p:nvCxnSpPr>
                <p:spPr>
                  <a:xfrm>
                    <a:off x="6094800" y="3289226"/>
                    <a:ext cx="895722" cy="1466835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Gerade Verbindung mit Pfeil 43">
                    <a:extLst>
                      <a:ext uri="{FF2B5EF4-FFF2-40B4-BE49-F238E27FC236}">
                        <a16:creationId xmlns:a16="http://schemas.microsoft.com/office/drawing/2014/main" id="{A65AEE6D-DCF2-224A-9D35-809DBB5C2C74}"/>
                      </a:ext>
                    </a:extLst>
                  </p:cNvPr>
                  <p:cNvCxnSpPr>
                    <a:cxnSpLocks/>
                    <a:endCxn id="48" idx="2"/>
                  </p:cNvCxnSpPr>
                  <p:nvPr/>
                </p:nvCxnSpPr>
                <p:spPr>
                  <a:xfrm flipV="1">
                    <a:off x="6094800" y="3267209"/>
                    <a:ext cx="895722" cy="397743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Gerade Verbindung mit Pfeil 44">
                    <a:extLst>
                      <a:ext uri="{FF2B5EF4-FFF2-40B4-BE49-F238E27FC236}">
                        <a16:creationId xmlns:a16="http://schemas.microsoft.com/office/drawing/2014/main" id="{4A95046C-DB38-004A-BDE5-6D60DB5D625D}"/>
                      </a:ext>
                    </a:extLst>
                  </p:cNvPr>
                  <p:cNvCxnSpPr>
                    <a:cxnSpLocks/>
                    <a:endCxn id="52" idx="2"/>
                  </p:cNvCxnSpPr>
                  <p:nvPr/>
                </p:nvCxnSpPr>
                <p:spPr>
                  <a:xfrm>
                    <a:off x="6094800" y="3672901"/>
                    <a:ext cx="895722" cy="108316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6" name="Gruppieren 45">
                    <a:extLst>
                      <a:ext uri="{FF2B5EF4-FFF2-40B4-BE49-F238E27FC236}">
                        <a16:creationId xmlns:a16="http://schemas.microsoft.com/office/drawing/2014/main" id="{C06B74C0-535A-F14F-B71C-E9B0E57DD61D}"/>
                      </a:ext>
                    </a:extLst>
                  </p:cNvPr>
                  <p:cNvGrpSpPr/>
                  <p:nvPr/>
                </p:nvGrpSpPr>
                <p:grpSpPr>
                  <a:xfrm>
                    <a:off x="3694500" y="2812774"/>
                    <a:ext cx="3476022" cy="2774950"/>
                    <a:chOff x="3694500" y="2812774"/>
                    <a:chExt cx="3476022" cy="2774950"/>
                  </a:xfrm>
                </p:grpSpPr>
                <p:pic>
                  <p:nvPicPr>
                    <p:cNvPr id="47" name="Grafik 46">
                      <a:extLst>
                        <a:ext uri="{FF2B5EF4-FFF2-40B4-BE49-F238E27FC236}">
                          <a16:creationId xmlns:a16="http://schemas.microsoft.com/office/drawing/2014/main" id="{0EE896F6-CF5C-8C4E-A3D3-DE7981FFE4B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3694500" y="2812774"/>
                      <a:ext cx="2400300" cy="277495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48" name="Oval 47">
                      <a:extLst>
                        <a:ext uri="{FF2B5EF4-FFF2-40B4-BE49-F238E27FC236}">
                          <a16:creationId xmlns:a16="http://schemas.microsoft.com/office/drawing/2014/main" id="{F7792E13-648B-D245-B8F5-C5717DAAAD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90522" y="3177209"/>
                      <a:ext cx="180000" cy="180000"/>
                    </a:xfrm>
                    <a:prstGeom prst="ellipse">
                      <a:avLst/>
                    </a:prstGeom>
                    <a:solidFill>
                      <a:srgbClr val="DC931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 dirty="0"/>
                    </a:p>
                  </p:txBody>
                </p:sp>
                <p:sp>
                  <p:nvSpPr>
                    <p:cNvPr id="49" name="Oval 48">
                      <a:extLst>
                        <a:ext uri="{FF2B5EF4-FFF2-40B4-BE49-F238E27FC236}">
                          <a16:creationId xmlns:a16="http://schemas.microsoft.com/office/drawing/2014/main" id="{5A5BC2F2-98A0-F84D-B4D0-7C7C75BD15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90522" y="3530747"/>
                      <a:ext cx="180000" cy="180000"/>
                    </a:xfrm>
                    <a:prstGeom prst="ellipse">
                      <a:avLst/>
                    </a:prstGeom>
                    <a:solidFill>
                      <a:srgbClr val="DC931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 dirty="0"/>
                    </a:p>
                  </p:txBody>
                </p:sp>
                <p:sp>
                  <p:nvSpPr>
                    <p:cNvPr id="50" name="Oval 49">
                      <a:extLst>
                        <a:ext uri="{FF2B5EF4-FFF2-40B4-BE49-F238E27FC236}">
                          <a16:creationId xmlns:a16="http://schemas.microsoft.com/office/drawing/2014/main" id="{5D67B38A-D1E6-6444-8406-49F918C799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90522" y="3909185"/>
                      <a:ext cx="180000" cy="180000"/>
                    </a:xfrm>
                    <a:prstGeom prst="ellipse">
                      <a:avLst/>
                    </a:prstGeom>
                    <a:solidFill>
                      <a:srgbClr val="DC931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 dirty="0"/>
                    </a:p>
                  </p:txBody>
                </p:sp>
                <p:sp>
                  <p:nvSpPr>
                    <p:cNvPr id="51" name="Oval 50">
                      <a:extLst>
                        <a:ext uri="{FF2B5EF4-FFF2-40B4-BE49-F238E27FC236}">
                          <a16:creationId xmlns:a16="http://schemas.microsoft.com/office/drawing/2014/main" id="{006C0143-17CC-AE4B-A8E0-E1C9937DCB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90522" y="4287623"/>
                      <a:ext cx="180000" cy="180000"/>
                    </a:xfrm>
                    <a:prstGeom prst="ellipse">
                      <a:avLst/>
                    </a:prstGeom>
                    <a:solidFill>
                      <a:srgbClr val="DC931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 dirty="0"/>
                    </a:p>
                  </p:txBody>
                </p: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7B8672FC-E1D9-A14B-A55B-D415E702C4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90522" y="4666061"/>
                      <a:ext cx="180000" cy="180000"/>
                    </a:xfrm>
                    <a:prstGeom prst="ellipse">
                      <a:avLst/>
                    </a:prstGeom>
                    <a:solidFill>
                      <a:srgbClr val="DC931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 dirty="0"/>
                    </a:p>
                  </p:txBody>
                </p:sp>
                <p:cxnSp>
                  <p:nvCxnSpPr>
                    <p:cNvPr id="53" name="Gerade Verbindung mit Pfeil 52">
                      <a:extLst>
                        <a:ext uri="{FF2B5EF4-FFF2-40B4-BE49-F238E27FC236}">
                          <a16:creationId xmlns:a16="http://schemas.microsoft.com/office/drawing/2014/main" id="{5349F953-A1A4-D64A-A82B-AB60F434043D}"/>
                        </a:ext>
                      </a:extLst>
                    </p:cNvPr>
                    <p:cNvCxnSpPr>
                      <a:cxnSpLocks/>
                      <a:endCxn id="48" idx="2"/>
                    </p:cNvCxnSpPr>
                    <p:nvPr/>
                  </p:nvCxnSpPr>
                  <p:spPr>
                    <a:xfrm>
                      <a:off x="6094800" y="2947924"/>
                      <a:ext cx="895722" cy="319285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Gerade Verbindung mit Pfeil 53">
                      <a:extLst>
                        <a:ext uri="{FF2B5EF4-FFF2-40B4-BE49-F238E27FC236}">
                          <a16:creationId xmlns:a16="http://schemas.microsoft.com/office/drawing/2014/main" id="{BE7BF924-70F2-0042-8919-21BCDE1DC59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094800" y="3290142"/>
                      <a:ext cx="895722" cy="319285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Gerade Verbindung mit Pfeil 54">
                      <a:extLst>
                        <a:ext uri="{FF2B5EF4-FFF2-40B4-BE49-F238E27FC236}">
                          <a16:creationId xmlns:a16="http://schemas.microsoft.com/office/drawing/2014/main" id="{3E9416F8-F947-F84D-927D-30C4C410887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094800" y="3664952"/>
                      <a:ext cx="895722" cy="319285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Gerade Verbindung mit Pfeil 55">
                      <a:extLst>
                        <a:ext uri="{FF2B5EF4-FFF2-40B4-BE49-F238E27FC236}">
                          <a16:creationId xmlns:a16="http://schemas.microsoft.com/office/drawing/2014/main" id="{B7A18D42-2500-D64E-B6D5-44F1FE4357CA}"/>
                        </a:ext>
                      </a:extLst>
                    </p:cNvPr>
                    <p:cNvCxnSpPr>
                      <a:cxnSpLocks/>
                      <a:endCxn id="49" idx="2"/>
                    </p:cNvCxnSpPr>
                    <p:nvPr/>
                  </p:nvCxnSpPr>
                  <p:spPr>
                    <a:xfrm>
                      <a:off x="6094800" y="2947924"/>
                      <a:ext cx="895722" cy="672823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Gerade Verbindung mit Pfeil 56">
                      <a:extLst>
                        <a:ext uri="{FF2B5EF4-FFF2-40B4-BE49-F238E27FC236}">
                          <a16:creationId xmlns:a16="http://schemas.microsoft.com/office/drawing/2014/main" id="{89C34EA1-9833-4F43-85D4-2C62EB0ED415}"/>
                        </a:ext>
                      </a:extLst>
                    </p:cNvPr>
                    <p:cNvCxnSpPr>
                      <a:cxnSpLocks/>
                      <a:endCxn id="51" idx="2"/>
                    </p:cNvCxnSpPr>
                    <p:nvPr/>
                  </p:nvCxnSpPr>
                  <p:spPr>
                    <a:xfrm>
                      <a:off x="6094800" y="2968180"/>
                      <a:ext cx="895722" cy="1409443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Gerade Verbindung mit Pfeil 57">
                      <a:extLst>
                        <a:ext uri="{FF2B5EF4-FFF2-40B4-BE49-F238E27FC236}">
                          <a16:creationId xmlns:a16="http://schemas.microsoft.com/office/drawing/2014/main" id="{FFADB8DE-C7F1-FC4F-83A9-6A3E009D8118}"/>
                        </a:ext>
                      </a:extLst>
                    </p:cNvPr>
                    <p:cNvCxnSpPr>
                      <a:cxnSpLocks/>
                      <a:endCxn id="48" idx="2"/>
                    </p:cNvCxnSpPr>
                    <p:nvPr/>
                  </p:nvCxnSpPr>
                  <p:spPr>
                    <a:xfrm flipV="1">
                      <a:off x="6094800" y="3267209"/>
                      <a:ext cx="895722" cy="36322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9" name="Gerade Verbindung mit Pfeil 58">
                      <a:extLst>
                        <a:ext uri="{FF2B5EF4-FFF2-40B4-BE49-F238E27FC236}">
                          <a16:creationId xmlns:a16="http://schemas.microsoft.com/office/drawing/2014/main" id="{83A6CCF3-FAD1-044F-A64D-9FB8379BE413}"/>
                        </a:ext>
                      </a:extLst>
                    </p:cNvPr>
                    <p:cNvCxnSpPr>
                      <a:cxnSpLocks/>
                      <a:endCxn id="52" idx="2"/>
                    </p:cNvCxnSpPr>
                    <p:nvPr/>
                  </p:nvCxnSpPr>
                  <p:spPr>
                    <a:xfrm flipV="1">
                      <a:off x="6094800" y="4756061"/>
                      <a:ext cx="895722" cy="624322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0" name="Gerade Verbindung mit Pfeil 59">
                      <a:extLst>
                        <a:ext uri="{FF2B5EF4-FFF2-40B4-BE49-F238E27FC236}">
                          <a16:creationId xmlns:a16="http://schemas.microsoft.com/office/drawing/2014/main" id="{902DA7DC-8424-644A-871F-6AB447A035DF}"/>
                        </a:ext>
                      </a:extLst>
                    </p:cNvPr>
                    <p:cNvCxnSpPr>
                      <a:cxnSpLocks/>
                      <a:endCxn id="51" idx="2"/>
                    </p:cNvCxnSpPr>
                    <p:nvPr/>
                  </p:nvCxnSpPr>
                  <p:spPr>
                    <a:xfrm flipV="1">
                      <a:off x="6067200" y="4377623"/>
                      <a:ext cx="923322" cy="1002760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1" name="Gerade Verbindung mit Pfeil 60">
                      <a:extLst>
                        <a:ext uri="{FF2B5EF4-FFF2-40B4-BE49-F238E27FC236}">
                          <a16:creationId xmlns:a16="http://schemas.microsoft.com/office/drawing/2014/main" id="{1A30338D-F6C1-1E4A-8688-34A3B28CE042}"/>
                        </a:ext>
                      </a:extLst>
                    </p:cNvPr>
                    <p:cNvCxnSpPr>
                      <a:cxnSpLocks/>
                      <a:endCxn id="51" idx="2"/>
                    </p:cNvCxnSpPr>
                    <p:nvPr/>
                  </p:nvCxnSpPr>
                  <p:spPr>
                    <a:xfrm>
                      <a:off x="6094800" y="3298499"/>
                      <a:ext cx="895722" cy="1079124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Gerade Verbindung mit Pfeil 61">
                      <a:extLst>
                        <a:ext uri="{FF2B5EF4-FFF2-40B4-BE49-F238E27FC236}">
                          <a16:creationId xmlns:a16="http://schemas.microsoft.com/office/drawing/2014/main" id="{159083E4-D92C-1143-AC5A-62CC6B148A25}"/>
                        </a:ext>
                      </a:extLst>
                    </p:cNvPr>
                    <p:cNvCxnSpPr>
                      <a:cxnSpLocks/>
                      <a:endCxn id="50" idx="2"/>
                    </p:cNvCxnSpPr>
                    <p:nvPr/>
                  </p:nvCxnSpPr>
                  <p:spPr>
                    <a:xfrm flipV="1">
                      <a:off x="6067200" y="3999185"/>
                      <a:ext cx="923322" cy="1381198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Gerade Verbindung mit Pfeil 62">
                      <a:extLst>
                        <a:ext uri="{FF2B5EF4-FFF2-40B4-BE49-F238E27FC236}">
                          <a16:creationId xmlns:a16="http://schemas.microsoft.com/office/drawing/2014/main" id="{323CB5B2-BD67-9E47-8762-88FD37C4EB2C}"/>
                        </a:ext>
                      </a:extLst>
                    </p:cNvPr>
                    <p:cNvCxnSpPr>
                      <a:cxnSpLocks/>
                      <a:endCxn id="49" idx="2"/>
                    </p:cNvCxnSpPr>
                    <p:nvPr/>
                  </p:nvCxnSpPr>
                  <p:spPr>
                    <a:xfrm flipV="1">
                      <a:off x="6067200" y="3620747"/>
                      <a:ext cx="923322" cy="1751362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4" name="Gerade Verbindung mit Pfeil 63">
                      <a:extLst>
                        <a:ext uri="{FF2B5EF4-FFF2-40B4-BE49-F238E27FC236}">
                          <a16:creationId xmlns:a16="http://schemas.microsoft.com/office/drawing/2014/main" id="{34FA2512-A4D0-9B4A-83E3-560178A7AB69}"/>
                        </a:ext>
                      </a:extLst>
                    </p:cNvPr>
                    <p:cNvCxnSpPr>
                      <a:cxnSpLocks/>
                      <a:endCxn id="48" idx="2"/>
                    </p:cNvCxnSpPr>
                    <p:nvPr/>
                  </p:nvCxnSpPr>
                  <p:spPr>
                    <a:xfrm flipV="1">
                      <a:off x="6094800" y="3267209"/>
                      <a:ext cx="895722" cy="2112850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35" name="Gerade Verbindung mit Pfeil 34">
                  <a:extLst>
                    <a:ext uri="{FF2B5EF4-FFF2-40B4-BE49-F238E27FC236}">
                      <a16:creationId xmlns:a16="http://schemas.microsoft.com/office/drawing/2014/main" id="{99F693EE-C791-E247-B410-82D11D7124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80862" y="2939331"/>
                  <a:ext cx="540142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Gerade Verbindung mit Pfeil 35">
                  <a:extLst>
                    <a:ext uri="{FF2B5EF4-FFF2-40B4-BE49-F238E27FC236}">
                      <a16:creationId xmlns:a16="http://schemas.microsoft.com/office/drawing/2014/main" id="{BD0AA2EC-D339-0644-881E-8992B474D1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80862" y="3265369"/>
                  <a:ext cx="540142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Gerade Verbindung mit Pfeil 36">
                  <a:extLst>
                    <a:ext uri="{FF2B5EF4-FFF2-40B4-BE49-F238E27FC236}">
                      <a16:creationId xmlns:a16="http://schemas.microsoft.com/office/drawing/2014/main" id="{0B1301DB-6B29-FC40-9C14-E8B6035A30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80862" y="3620845"/>
                  <a:ext cx="540142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Gerade Verbindung mit Pfeil 37">
                  <a:extLst>
                    <a:ext uri="{FF2B5EF4-FFF2-40B4-BE49-F238E27FC236}">
                      <a16:creationId xmlns:a16="http://schemas.microsoft.com/office/drawing/2014/main" id="{78FA2E39-9914-6843-AC48-F1EA3D93EC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80862" y="5346929"/>
                  <a:ext cx="540142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" name="Textfeld 38">
                  <a:extLst>
                    <a:ext uri="{FF2B5EF4-FFF2-40B4-BE49-F238E27FC236}">
                      <a16:creationId xmlns:a16="http://schemas.microsoft.com/office/drawing/2014/main" id="{94F745A6-830D-DA47-BAE5-E97A389D0C1D}"/>
                    </a:ext>
                  </a:extLst>
                </p:cNvPr>
                <p:cNvSpPr txBox="1"/>
                <p:nvPr/>
              </p:nvSpPr>
              <p:spPr>
                <a:xfrm>
                  <a:off x="2825282" y="2796550"/>
                  <a:ext cx="43766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dirty="0"/>
                    <a:t>1</a:t>
                  </a:r>
                </a:p>
              </p:txBody>
            </p:sp>
            <p:sp>
              <p:nvSpPr>
                <p:cNvPr id="40" name="Textfeld 39">
                  <a:extLst>
                    <a:ext uri="{FF2B5EF4-FFF2-40B4-BE49-F238E27FC236}">
                      <a16:creationId xmlns:a16="http://schemas.microsoft.com/office/drawing/2014/main" id="{645DF4D1-0F22-DA40-A160-0D1D61AADAA4}"/>
                    </a:ext>
                  </a:extLst>
                </p:cNvPr>
                <p:cNvSpPr txBox="1"/>
                <p:nvPr/>
              </p:nvSpPr>
              <p:spPr>
                <a:xfrm>
                  <a:off x="2835482" y="3126869"/>
                  <a:ext cx="43766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dirty="0"/>
                    <a:t>0</a:t>
                  </a:r>
                </a:p>
              </p:txBody>
            </p:sp>
            <p:sp>
              <p:nvSpPr>
                <p:cNvPr id="41" name="Textfeld 40">
                  <a:extLst>
                    <a:ext uri="{FF2B5EF4-FFF2-40B4-BE49-F238E27FC236}">
                      <a16:creationId xmlns:a16="http://schemas.microsoft.com/office/drawing/2014/main" id="{26B2A6CB-354D-CA49-A9D4-BFE001E1FCCF}"/>
                    </a:ext>
                  </a:extLst>
                </p:cNvPr>
                <p:cNvSpPr txBox="1"/>
                <p:nvPr/>
              </p:nvSpPr>
              <p:spPr>
                <a:xfrm>
                  <a:off x="2835482" y="3482247"/>
                  <a:ext cx="43766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dirty="0"/>
                    <a:t>0</a:t>
                  </a:r>
                </a:p>
              </p:txBody>
            </p:sp>
            <p:sp>
              <p:nvSpPr>
                <p:cNvPr id="42" name="Textfeld 41">
                  <a:extLst>
                    <a:ext uri="{FF2B5EF4-FFF2-40B4-BE49-F238E27FC236}">
                      <a16:creationId xmlns:a16="http://schemas.microsoft.com/office/drawing/2014/main" id="{A9827858-32AA-4C46-81EA-5DD281434800}"/>
                    </a:ext>
                  </a:extLst>
                </p:cNvPr>
                <p:cNvSpPr txBox="1"/>
                <p:nvPr/>
              </p:nvSpPr>
              <p:spPr>
                <a:xfrm>
                  <a:off x="2874559" y="5208429"/>
                  <a:ext cx="43766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dirty="0"/>
                    <a:t>1</a:t>
                  </a:r>
                </a:p>
              </p:txBody>
            </p:sp>
          </p:grpSp>
          <p:sp>
            <p:nvSpPr>
              <p:cNvPr id="29" name="Textfeld 28">
                <a:extLst>
                  <a:ext uri="{FF2B5EF4-FFF2-40B4-BE49-F238E27FC236}">
                    <a16:creationId xmlns:a16="http://schemas.microsoft.com/office/drawing/2014/main" id="{6FC76B74-8E9E-1A45-B855-EEAA66958A2B}"/>
                  </a:ext>
                </a:extLst>
              </p:cNvPr>
              <p:cNvSpPr txBox="1"/>
              <p:nvPr/>
            </p:nvSpPr>
            <p:spPr>
              <a:xfrm>
                <a:off x="7192789" y="3081505"/>
                <a:ext cx="94566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P(„</a:t>
                </a:r>
                <a:r>
                  <a:rPr lang="de-DE" dirty="0" err="1"/>
                  <a:t>slam</a:t>
                </a:r>
                <a:r>
                  <a:rPr lang="de-DE" dirty="0"/>
                  <a:t>“)</a:t>
                </a:r>
              </a:p>
            </p:txBody>
          </p: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F5A1C19E-3EF2-AC4E-9EE6-9550CF797A56}"/>
                  </a:ext>
                </a:extLst>
              </p:cNvPr>
              <p:cNvSpPr txBox="1"/>
              <p:nvPr/>
            </p:nvSpPr>
            <p:spPr>
              <a:xfrm>
                <a:off x="7193672" y="3451446"/>
                <a:ext cx="94566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P(</a:t>
                </a:r>
                <a:r>
                  <a:rPr lang="de-DE" dirty="0" err="1"/>
                  <a:t>drive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)</a:t>
                </a:r>
              </a:p>
            </p:txBody>
          </p:sp>
          <p:sp>
            <p:nvSpPr>
              <p:cNvPr id="31" name="Textfeld 30">
                <a:extLst>
                  <a:ext uri="{FF2B5EF4-FFF2-40B4-BE49-F238E27FC236}">
                    <a16:creationId xmlns:a16="http://schemas.microsoft.com/office/drawing/2014/main" id="{9F25A39F-9E2E-7142-A3A5-538C78A3568D}"/>
                  </a:ext>
                </a:extLst>
              </p:cNvPr>
              <p:cNvSpPr txBox="1"/>
              <p:nvPr/>
            </p:nvSpPr>
            <p:spPr>
              <a:xfrm>
                <a:off x="7195424" y="3821610"/>
                <a:ext cx="94566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P(</a:t>
                </a:r>
                <a:r>
                  <a:rPr lang="de-DE" dirty="0" err="1"/>
                  <a:t>wait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)</a:t>
                </a:r>
              </a:p>
            </p:txBody>
          </p:sp>
          <p:sp>
            <p:nvSpPr>
              <p:cNvPr id="32" name="Textfeld 31">
                <a:extLst>
                  <a:ext uri="{FF2B5EF4-FFF2-40B4-BE49-F238E27FC236}">
                    <a16:creationId xmlns:a16="http://schemas.microsoft.com/office/drawing/2014/main" id="{1F27CE37-746E-3649-B612-571E1E418994}"/>
                  </a:ext>
                </a:extLst>
              </p:cNvPr>
              <p:cNvSpPr txBox="1"/>
              <p:nvPr/>
            </p:nvSpPr>
            <p:spPr>
              <a:xfrm>
                <a:off x="7195424" y="4203033"/>
                <a:ext cx="120611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P(</a:t>
                </a:r>
                <a:r>
                  <a:rPr lang="de-DE" dirty="0" err="1"/>
                  <a:t>localization</a:t>
                </a:r>
                <a:r>
                  <a:rPr lang="de-DE" dirty="0"/>
                  <a:t>)</a:t>
                </a:r>
              </a:p>
            </p:txBody>
          </p:sp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E60739E8-7E43-BB4D-BEC0-C8BF4B91E515}"/>
                  </a:ext>
                </a:extLst>
              </p:cNvPr>
              <p:cNvSpPr txBox="1"/>
              <p:nvPr/>
            </p:nvSpPr>
            <p:spPr>
              <a:xfrm>
                <a:off x="7188799" y="4588794"/>
                <a:ext cx="94566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P(</a:t>
                </a:r>
                <a:r>
                  <a:rPr lang="de-DE" dirty="0" err="1"/>
                  <a:t>stop</a:t>
                </a:r>
                <a:r>
                  <a:rPr lang="de-DE" dirty="0"/>
                  <a:t>)</a:t>
                </a:r>
              </a:p>
            </p:txBody>
          </p:sp>
        </p:grp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B9A0696-5E66-C14B-AB53-EFD809104E6D}"/>
                </a:ext>
              </a:extLst>
            </p:cNvPr>
            <p:cNvSpPr/>
            <p:nvPr/>
          </p:nvSpPr>
          <p:spPr>
            <a:xfrm>
              <a:off x="7621068" y="5237151"/>
              <a:ext cx="195729" cy="197815"/>
            </a:xfrm>
            <a:prstGeom prst="ellipse">
              <a:avLst/>
            </a:prstGeom>
            <a:solidFill>
              <a:srgbClr val="DC9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D1255218-B476-FD4E-8C01-DECA4B50395F}"/>
                </a:ext>
              </a:extLst>
            </p:cNvPr>
            <p:cNvSpPr txBox="1"/>
            <p:nvPr/>
          </p:nvSpPr>
          <p:spPr>
            <a:xfrm>
              <a:off x="7815056" y="5202319"/>
              <a:ext cx="10282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P(</a:t>
              </a:r>
              <a:r>
                <a:rPr lang="de-DE" dirty="0" err="1"/>
                <a:t>unknow</a:t>
              </a:r>
              <a:r>
                <a:rPr lang="de-DE" dirty="0"/>
                <a:t>)</a:t>
              </a:r>
            </a:p>
          </p:txBody>
        </p:sp>
        <p:cxnSp>
          <p:nvCxnSpPr>
            <p:cNvPr id="68" name="Gerade Verbindung mit Pfeil 67">
              <a:extLst>
                <a:ext uri="{FF2B5EF4-FFF2-40B4-BE49-F238E27FC236}">
                  <a16:creationId xmlns:a16="http://schemas.microsoft.com/office/drawing/2014/main" id="{CD234C64-D90F-694F-B1A7-9F59EBF78036}"/>
                </a:ext>
              </a:extLst>
            </p:cNvPr>
            <p:cNvCxnSpPr>
              <a:cxnSpLocks/>
              <a:endCxn id="65" idx="2"/>
            </p:cNvCxnSpPr>
            <p:nvPr/>
          </p:nvCxnSpPr>
          <p:spPr>
            <a:xfrm>
              <a:off x="6672404" y="3740427"/>
              <a:ext cx="948664" cy="15956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 Verbindung mit Pfeil 71">
              <a:extLst>
                <a:ext uri="{FF2B5EF4-FFF2-40B4-BE49-F238E27FC236}">
                  <a16:creationId xmlns:a16="http://schemas.microsoft.com/office/drawing/2014/main" id="{086A3550-0ABA-A94F-AED0-038841D89BC8}"/>
                </a:ext>
              </a:extLst>
            </p:cNvPr>
            <p:cNvCxnSpPr>
              <a:cxnSpLocks/>
              <a:endCxn id="65" idx="2"/>
            </p:cNvCxnSpPr>
            <p:nvPr/>
          </p:nvCxnSpPr>
          <p:spPr>
            <a:xfrm flipV="1">
              <a:off x="6617063" y="5336059"/>
              <a:ext cx="1004005" cy="25628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Oval 76">
            <a:extLst>
              <a:ext uri="{FF2B5EF4-FFF2-40B4-BE49-F238E27FC236}">
                <a16:creationId xmlns:a16="http://schemas.microsoft.com/office/drawing/2014/main" id="{923F50A9-48EF-3944-8EB1-2501856E1216}"/>
              </a:ext>
            </a:extLst>
          </p:cNvPr>
          <p:cNvSpPr/>
          <p:nvPr/>
        </p:nvSpPr>
        <p:spPr>
          <a:xfrm>
            <a:off x="10170676" y="4040359"/>
            <a:ext cx="1440000" cy="1440000"/>
          </a:xfrm>
          <a:prstGeom prst="ellipse">
            <a:avLst/>
          </a:pr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14450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360000" y="1051512"/>
            <a:ext cx="11469600" cy="5473019"/>
          </a:xfrm>
        </p:spPr>
        <p:txBody>
          <a:bodyPr/>
          <a:lstStyle/>
          <a:p>
            <a:r>
              <a:rPr lang="de-DE" dirty="0"/>
              <a:t>Spracherkennung als ROS-Knoten</a:t>
            </a:r>
          </a:p>
          <a:p>
            <a:pPr lvl="1"/>
            <a:r>
              <a:rPr lang="de-DE" dirty="0"/>
              <a:t>Abonnement von /</a:t>
            </a:r>
            <a:r>
              <a:rPr lang="de-DE" dirty="0" err="1"/>
              <a:t>audioStream</a:t>
            </a:r>
            <a:endParaRPr lang="de-DE" dirty="0"/>
          </a:p>
          <a:p>
            <a:pPr lvl="1"/>
            <a:r>
              <a:rPr lang="de-DE" dirty="0"/>
              <a:t>Veröffentlichung von Transkript, Klassifizierung und erkannten Schlagwörter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358775" lvl="1" indent="0">
              <a:buNone/>
            </a:pPr>
            <a:endParaRPr lang="de-DE" dirty="0"/>
          </a:p>
          <a:p>
            <a:endParaRPr lang="de-DE" dirty="0"/>
          </a:p>
          <a:p>
            <a:pPr lvl="1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Einbindung in ROS und Startknopferkennung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F340A128-690D-1242-AB27-76009D2F6493}"/>
              </a:ext>
            </a:extLst>
          </p:cNvPr>
          <p:cNvGrpSpPr/>
          <p:nvPr/>
        </p:nvGrpSpPr>
        <p:grpSpPr>
          <a:xfrm>
            <a:off x="1720648" y="2299156"/>
            <a:ext cx="8139208" cy="4010202"/>
            <a:chOff x="1579786" y="2514329"/>
            <a:chExt cx="8139208" cy="4010202"/>
          </a:xfrm>
        </p:grpSpPr>
        <p:grpSp>
          <p:nvGrpSpPr>
            <p:cNvPr id="26" name="Gruppieren 25">
              <a:extLst>
                <a:ext uri="{FF2B5EF4-FFF2-40B4-BE49-F238E27FC236}">
                  <a16:creationId xmlns:a16="http://schemas.microsoft.com/office/drawing/2014/main" id="{710B10D2-2E51-0248-A46E-8B922875FCCE}"/>
                </a:ext>
              </a:extLst>
            </p:cNvPr>
            <p:cNvGrpSpPr/>
            <p:nvPr/>
          </p:nvGrpSpPr>
          <p:grpSpPr>
            <a:xfrm>
              <a:off x="1579786" y="2514329"/>
              <a:ext cx="8139208" cy="4010202"/>
              <a:chOff x="854229" y="2033499"/>
              <a:chExt cx="8139208" cy="4010202"/>
            </a:xfrm>
          </p:grpSpPr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D30DB676-681D-2C4D-ACBE-57999488EC53}"/>
                  </a:ext>
                </a:extLst>
              </p:cNvPr>
              <p:cNvSpPr/>
              <p:nvPr/>
            </p:nvSpPr>
            <p:spPr>
              <a:xfrm>
                <a:off x="4203833" y="3335165"/>
                <a:ext cx="1440000" cy="1440000"/>
              </a:xfrm>
              <a:prstGeom prst="ellipse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 err="1"/>
                  <a:t>Sprachver</a:t>
                </a:r>
                <a:r>
                  <a:rPr lang="de-DE" dirty="0"/>
                  <a:t>-</a:t>
                </a:r>
              </a:p>
              <a:p>
                <a:pPr algn="ctr"/>
                <a:r>
                  <a:rPr lang="de-DE" dirty="0" err="1"/>
                  <a:t>arbeitung</a:t>
                </a:r>
                <a:endParaRPr lang="de-DE" dirty="0"/>
              </a:p>
            </p:txBody>
          </p:sp>
          <p:sp>
            <p:nvSpPr>
              <p:cNvPr id="11" name="Form">
                <a:extLst>
                  <a:ext uri="{FF2B5EF4-FFF2-40B4-BE49-F238E27FC236}">
                    <a16:creationId xmlns:a16="http://schemas.microsoft.com/office/drawing/2014/main" id="{CE4D7E61-74BB-3945-BA06-727C85DB58F1}"/>
                  </a:ext>
                </a:extLst>
              </p:cNvPr>
              <p:cNvSpPr/>
              <p:nvPr/>
            </p:nvSpPr>
            <p:spPr>
              <a:xfrm>
                <a:off x="854229" y="3641819"/>
                <a:ext cx="1791163" cy="8266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2492" y="0"/>
                    </a:lnTo>
                    <a:lnTo>
                      <a:pt x="19108" y="0"/>
                    </a:lnTo>
                    <a:lnTo>
                      <a:pt x="21600" y="10800"/>
                    </a:lnTo>
                    <a:lnTo>
                      <a:pt x="19108" y="21600"/>
                    </a:lnTo>
                    <a:lnTo>
                      <a:pt x="2492" y="2160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r>
                  <a:rPr lang="de-DE" dirty="0">
                    <a:solidFill>
                      <a:schemeClr val="tx1"/>
                    </a:solidFill>
                  </a:rPr>
                  <a:t>/</a:t>
                </a:r>
                <a:r>
                  <a:rPr lang="de-DE" dirty="0" err="1">
                    <a:solidFill>
                      <a:schemeClr val="tx1"/>
                    </a:solidFill>
                  </a:rPr>
                  <a:t>audioStream</a:t>
                </a:r>
                <a:endParaRPr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Gerade Verbindung mit Pfeil 12">
                <a:extLst>
                  <a:ext uri="{FF2B5EF4-FFF2-40B4-BE49-F238E27FC236}">
                    <a16:creationId xmlns:a16="http://schemas.microsoft.com/office/drawing/2014/main" id="{A5A72738-46F5-E44B-AC05-D5F0B5A392BD}"/>
                  </a:ext>
                </a:extLst>
              </p:cNvPr>
              <p:cNvCxnSpPr>
                <a:endCxn id="3" idx="2"/>
              </p:cNvCxnSpPr>
              <p:nvPr/>
            </p:nvCxnSpPr>
            <p:spPr>
              <a:xfrm>
                <a:off x="2645392" y="4055165"/>
                <a:ext cx="1558441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Form">
                <a:extLst>
                  <a:ext uri="{FF2B5EF4-FFF2-40B4-BE49-F238E27FC236}">
                    <a16:creationId xmlns:a16="http://schemas.microsoft.com/office/drawing/2014/main" id="{F7A62088-C854-7E4C-89AF-87F8D35BB658}"/>
                  </a:ext>
                </a:extLst>
              </p:cNvPr>
              <p:cNvSpPr/>
              <p:nvPr/>
            </p:nvSpPr>
            <p:spPr>
              <a:xfrm>
                <a:off x="7202274" y="2033499"/>
                <a:ext cx="1791163" cy="8266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2492" y="0"/>
                    </a:lnTo>
                    <a:lnTo>
                      <a:pt x="19108" y="0"/>
                    </a:lnTo>
                    <a:lnTo>
                      <a:pt x="21600" y="10800"/>
                    </a:lnTo>
                    <a:lnTo>
                      <a:pt x="19108" y="21600"/>
                    </a:lnTo>
                    <a:lnTo>
                      <a:pt x="2492" y="2160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r>
                  <a:rPr lang="de-DE" dirty="0">
                    <a:solidFill>
                      <a:schemeClr val="tx1"/>
                    </a:solidFill>
                  </a:rPr>
                  <a:t>/Transkript</a:t>
                </a:r>
                <a:endParaRPr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Form">
                <a:extLst>
                  <a:ext uri="{FF2B5EF4-FFF2-40B4-BE49-F238E27FC236}">
                    <a16:creationId xmlns:a16="http://schemas.microsoft.com/office/drawing/2014/main" id="{8937E829-3421-AF4B-8C8F-9A31603D86A7}"/>
                  </a:ext>
                </a:extLst>
              </p:cNvPr>
              <p:cNvSpPr/>
              <p:nvPr/>
            </p:nvSpPr>
            <p:spPr>
              <a:xfrm>
                <a:off x="7202274" y="3625254"/>
                <a:ext cx="1791163" cy="8266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2492" y="0"/>
                    </a:lnTo>
                    <a:lnTo>
                      <a:pt x="19108" y="0"/>
                    </a:lnTo>
                    <a:lnTo>
                      <a:pt x="21600" y="10800"/>
                    </a:lnTo>
                    <a:lnTo>
                      <a:pt x="19108" y="21600"/>
                    </a:lnTo>
                    <a:lnTo>
                      <a:pt x="2492" y="2160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r>
                  <a:rPr lang="de-DE" dirty="0">
                    <a:solidFill>
                      <a:schemeClr val="tx1"/>
                    </a:solidFill>
                  </a:rPr>
                  <a:t>/Klassifizierung</a:t>
                </a:r>
                <a:endParaRPr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Form">
                <a:extLst>
                  <a:ext uri="{FF2B5EF4-FFF2-40B4-BE49-F238E27FC236}">
                    <a16:creationId xmlns:a16="http://schemas.microsoft.com/office/drawing/2014/main" id="{8E2133BB-469E-3147-969A-52757916CA50}"/>
                  </a:ext>
                </a:extLst>
              </p:cNvPr>
              <p:cNvSpPr/>
              <p:nvPr/>
            </p:nvSpPr>
            <p:spPr>
              <a:xfrm>
                <a:off x="7192373" y="5217009"/>
                <a:ext cx="1791163" cy="8266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2492" y="0"/>
                    </a:lnTo>
                    <a:lnTo>
                      <a:pt x="19108" y="0"/>
                    </a:lnTo>
                    <a:lnTo>
                      <a:pt x="21600" y="10800"/>
                    </a:lnTo>
                    <a:lnTo>
                      <a:pt x="19108" y="21600"/>
                    </a:lnTo>
                    <a:lnTo>
                      <a:pt x="2492" y="2160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r>
                  <a:rPr lang="de-DE" dirty="0">
                    <a:solidFill>
                      <a:schemeClr val="tx1"/>
                    </a:solidFill>
                  </a:rPr>
                  <a:t>/Schlagwörter</a:t>
                </a:r>
                <a:endParaRPr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" name="Gerade Verbindung mit Pfeil 17">
                <a:extLst>
                  <a:ext uri="{FF2B5EF4-FFF2-40B4-BE49-F238E27FC236}">
                    <a16:creationId xmlns:a16="http://schemas.microsoft.com/office/drawing/2014/main" id="{81CEAA78-3441-6B4F-B731-E018CA26257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643833" y="2446845"/>
                <a:ext cx="1558441" cy="159175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Gerade Verbindung mit Pfeil 19">
                <a:extLst>
                  <a:ext uri="{FF2B5EF4-FFF2-40B4-BE49-F238E27FC236}">
                    <a16:creationId xmlns:a16="http://schemas.microsoft.com/office/drawing/2014/main" id="{66859C4A-A34E-7542-9B56-BDC635833E38}"/>
                  </a:ext>
                </a:extLst>
              </p:cNvPr>
              <p:cNvCxnSpPr/>
              <p:nvPr/>
            </p:nvCxnSpPr>
            <p:spPr>
              <a:xfrm>
                <a:off x="5643833" y="4038600"/>
                <a:ext cx="1558441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Gerade Verbindung mit Pfeil 22">
                <a:extLst>
                  <a:ext uri="{FF2B5EF4-FFF2-40B4-BE49-F238E27FC236}">
                    <a16:creationId xmlns:a16="http://schemas.microsoft.com/office/drawing/2014/main" id="{87402177-7C2E-0E41-A8DA-F4E6990B1685}"/>
                  </a:ext>
                </a:extLst>
              </p:cNvPr>
              <p:cNvCxnSpPr>
                <a:cxnSpLocks/>
                <a:stCxn id="3" idx="6"/>
              </p:cNvCxnSpPr>
              <p:nvPr/>
            </p:nvCxnSpPr>
            <p:spPr>
              <a:xfrm>
                <a:off x="5643833" y="4055165"/>
                <a:ext cx="1558441" cy="15751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BB390D1-DB4E-FF40-9D93-32934D3E4EE1}"/>
                </a:ext>
              </a:extLst>
            </p:cNvPr>
            <p:cNvSpPr txBox="1"/>
            <p:nvPr/>
          </p:nvSpPr>
          <p:spPr>
            <a:xfrm>
              <a:off x="3601134" y="4258996"/>
              <a:ext cx="13655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Abonnement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CF79E65B-F083-684E-B8C9-138C175C00A9}"/>
                </a:ext>
              </a:extLst>
            </p:cNvPr>
            <p:cNvSpPr txBox="1"/>
            <p:nvPr/>
          </p:nvSpPr>
          <p:spPr>
            <a:xfrm>
              <a:off x="6625187" y="4246419"/>
              <a:ext cx="13655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Veröffentlichung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04883B3D-83BB-534C-84A0-9B288FA67C55}"/>
                </a:ext>
              </a:extLst>
            </p:cNvPr>
            <p:cNvSpPr txBox="1"/>
            <p:nvPr/>
          </p:nvSpPr>
          <p:spPr>
            <a:xfrm rot="18760200">
              <a:off x="6393049" y="3371705"/>
              <a:ext cx="13655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Veröffentlichung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1F5BE810-DABE-F043-8776-FD51386B4122}"/>
                </a:ext>
              </a:extLst>
            </p:cNvPr>
            <p:cNvSpPr txBox="1"/>
            <p:nvPr/>
          </p:nvSpPr>
          <p:spPr>
            <a:xfrm rot="2693268">
              <a:off x="6376171" y="5322206"/>
              <a:ext cx="13655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Veröffentlichung</a:t>
              </a:r>
            </a:p>
          </p:txBody>
        </p:sp>
      </p:grpSp>
      <p:grpSp>
        <p:nvGrpSpPr>
          <p:cNvPr id="36" name="Gruppieren 35">
            <a:extLst>
              <a:ext uri="{FF2B5EF4-FFF2-40B4-BE49-F238E27FC236}">
                <a16:creationId xmlns:a16="http://schemas.microsoft.com/office/drawing/2014/main" id="{066CA70A-8B91-FA44-9B9C-7EFDD9624118}"/>
              </a:ext>
            </a:extLst>
          </p:cNvPr>
          <p:cNvGrpSpPr/>
          <p:nvPr/>
        </p:nvGrpSpPr>
        <p:grpSpPr>
          <a:xfrm>
            <a:off x="1932904" y="5245532"/>
            <a:ext cx="1809092" cy="923057"/>
            <a:chOff x="1936455" y="5519534"/>
            <a:chExt cx="1809092" cy="923057"/>
          </a:xfrm>
        </p:grpSpPr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53912EFC-C3DA-124D-9322-EF73F45F5900}"/>
                </a:ext>
              </a:extLst>
            </p:cNvPr>
            <p:cNvSpPr/>
            <p:nvPr/>
          </p:nvSpPr>
          <p:spPr>
            <a:xfrm flipH="1">
              <a:off x="1936455" y="5519534"/>
              <a:ext cx="1809092" cy="923057"/>
            </a:xfrm>
            <a:prstGeom prst="rect">
              <a:avLst/>
            </a:prstGeom>
            <a:noFill/>
            <a:ln>
              <a:solidFill>
                <a:srgbClr val="0060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D1944D70-AE42-5B4B-9C54-FFD160064657}"/>
                </a:ext>
              </a:extLst>
            </p:cNvPr>
            <p:cNvGrpSpPr/>
            <p:nvPr/>
          </p:nvGrpSpPr>
          <p:grpSpPr>
            <a:xfrm>
              <a:off x="2112506" y="5878675"/>
              <a:ext cx="1036377" cy="281481"/>
              <a:chOff x="2264707" y="5881184"/>
              <a:chExt cx="1036377" cy="281481"/>
            </a:xfrm>
          </p:grpSpPr>
          <p:sp>
            <p:nvSpPr>
              <p:cNvPr id="27" name="Form">
                <a:extLst>
                  <a:ext uri="{FF2B5EF4-FFF2-40B4-BE49-F238E27FC236}">
                    <a16:creationId xmlns:a16="http://schemas.microsoft.com/office/drawing/2014/main" id="{BC934BD5-5252-984D-AC4A-8DDEE1A08B46}"/>
                  </a:ext>
                </a:extLst>
              </p:cNvPr>
              <p:cNvSpPr/>
              <p:nvPr/>
            </p:nvSpPr>
            <p:spPr>
              <a:xfrm>
                <a:off x="2264707" y="5885666"/>
                <a:ext cx="678354" cy="2769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2492" y="0"/>
                    </a:lnTo>
                    <a:lnTo>
                      <a:pt x="19108" y="0"/>
                    </a:lnTo>
                    <a:lnTo>
                      <a:pt x="21600" y="10800"/>
                    </a:lnTo>
                    <a:lnTo>
                      <a:pt x="19108" y="21600"/>
                    </a:lnTo>
                    <a:lnTo>
                      <a:pt x="2492" y="2160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06FE5E85-0DB7-4A49-808D-BC38973A9CAA}"/>
                  </a:ext>
                </a:extLst>
              </p:cNvPr>
              <p:cNvSpPr txBox="1"/>
              <p:nvPr/>
            </p:nvSpPr>
            <p:spPr>
              <a:xfrm>
                <a:off x="2325724" y="5881184"/>
                <a:ext cx="97536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Topic</a:t>
                </a:r>
              </a:p>
            </p:txBody>
          </p:sp>
        </p:grpSp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0E1E56E7-2B1B-3E4A-8B04-46704A63CB9E}"/>
                </a:ext>
              </a:extLst>
            </p:cNvPr>
            <p:cNvGrpSpPr/>
            <p:nvPr/>
          </p:nvGrpSpPr>
          <p:grpSpPr>
            <a:xfrm>
              <a:off x="2961660" y="5744741"/>
              <a:ext cx="550151" cy="540000"/>
              <a:chOff x="3466920" y="5384170"/>
              <a:chExt cx="550151" cy="54000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7372FCAC-DB3F-274F-A56F-D95303790456}"/>
                  </a:ext>
                </a:extLst>
              </p:cNvPr>
              <p:cNvSpPr/>
              <p:nvPr/>
            </p:nvSpPr>
            <p:spPr>
              <a:xfrm>
                <a:off x="3472256" y="5384170"/>
                <a:ext cx="540000" cy="540000"/>
              </a:xfrm>
              <a:prstGeom prst="ellipse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 sz="1000" dirty="0"/>
              </a:p>
            </p:txBody>
          </p:sp>
          <p:sp>
            <p:nvSpPr>
              <p:cNvPr id="31" name="Textfeld 30">
                <a:extLst>
                  <a:ext uri="{FF2B5EF4-FFF2-40B4-BE49-F238E27FC236}">
                    <a16:creationId xmlns:a16="http://schemas.microsoft.com/office/drawing/2014/main" id="{933A400A-3C5B-6847-92EF-3CA2836926D3}"/>
                  </a:ext>
                </a:extLst>
              </p:cNvPr>
              <p:cNvSpPr txBox="1"/>
              <p:nvPr/>
            </p:nvSpPr>
            <p:spPr>
              <a:xfrm>
                <a:off x="3466920" y="5504332"/>
                <a:ext cx="55015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 err="1"/>
                  <a:t>Node</a:t>
                </a:r>
                <a:endParaRPr lang="de-D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44890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360000" y="1051512"/>
            <a:ext cx="11469600" cy="5473019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358775" lvl="1" indent="0">
              <a:buNone/>
            </a:pPr>
            <a:endParaRPr lang="de-DE" dirty="0"/>
          </a:p>
          <a:p>
            <a:endParaRPr lang="de-DE" dirty="0"/>
          </a:p>
          <a:p>
            <a:pPr lvl="1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30" name="Inhaltsplatzhalter 3">
            <a:extLst>
              <a:ext uri="{FF2B5EF4-FFF2-40B4-BE49-F238E27FC236}">
                <a16:creationId xmlns:a16="http://schemas.microsoft.com/office/drawing/2014/main" id="{BDE1F74B-F5E3-A54E-AF42-508BF4648D83}"/>
              </a:ext>
            </a:extLst>
          </p:cNvPr>
          <p:cNvSpPr txBox="1">
            <a:spLocks/>
          </p:cNvSpPr>
          <p:nvPr/>
        </p:nvSpPr>
        <p:spPr>
          <a:xfrm>
            <a:off x="360000" y="1051511"/>
            <a:ext cx="11469600" cy="54730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58775" indent="-35877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Wingdings" pitchFamily="2" charset="2"/>
              <a:buChar char=""/>
              <a:defRPr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5963" indent="-357188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Wingdings 3" pitchFamily="18" charset="2"/>
              <a:buChar char="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Wingdings" pitchFamily="2" charset="2"/>
              <a:buChar char="§"/>
              <a:tabLst>
                <a:tab pos="1522413" algn="l"/>
              </a:tabLst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1925" indent="-357188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Arial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700" indent="-35877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Arial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0" hangingPunct="1">
              <a:lnSpc>
                <a:spcPct val="110000"/>
              </a:lnSpc>
              <a:spcBef>
                <a:spcPts val="862"/>
              </a:spcBef>
              <a:buClr>
                <a:schemeClr val="tx2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dirty="0"/>
              <a:t>Erweitern der Trainingsdaten</a:t>
            </a:r>
          </a:p>
          <a:p>
            <a:pPr lvl="1"/>
            <a:r>
              <a:rPr lang="de-DE" sz="1800" dirty="0"/>
              <a:t>z.B. von „</a:t>
            </a:r>
            <a:r>
              <a:rPr lang="de-DE" sz="1800" dirty="0" err="1"/>
              <a:t>drive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location</a:t>
            </a:r>
            <a:r>
              <a:rPr lang="de-DE" sz="1800" dirty="0"/>
              <a:t> </a:t>
            </a:r>
            <a:r>
              <a:rPr lang="de-DE" sz="1800" dirty="0" err="1"/>
              <a:t>beta</a:t>
            </a:r>
            <a:r>
              <a:rPr lang="de-DE" sz="1800" dirty="0"/>
              <a:t>“ zu „</a:t>
            </a:r>
            <a:r>
              <a:rPr lang="de-DE" sz="1800" dirty="0" err="1"/>
              <a:t>drive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location</a:t>
            </a:r>
            <a:r>
              <a:rPr lang="de-DE" sz="1800" dirty="0"/>
              <a:t> </a:t>
            </a:r>
            <a:r>
              <a:rPr lang="de-DE" sz="1800" dirty="0" err="1"/>
              <a:t>alpha</a:t>
            </a:r>
            <a:r>
              <a:rPr lang="de-DE" sz="1800" dirty="0"/>
              <a:t> </a:t>
            </a:r>
            <a:r>
              <a:rPr lang="de-DE" sz="1800" dirty="0" err="1"/>
              <a:t>trf</a:t>
            </a:r>
            <a:r>
              <a:rPr lang="de-DE" sz="1800" dirty="0"/>
              <a:t> t </a:t>
            </a:r>
            <a:r>
              <a:rPr lang="de-DE" sz="1800" dirty="0" err="1"/>
              <a:t>lkxn</a:t>
            </a:r>
            <a:r>
              <a:rPr lang="de-DE" sz="1800" dirty="0"/>
              <a:t> </a:t>
            </a:r>
            <a:r>
              <a:rPr lang="de-DE" sz="1800" dirty="0" err="1"/>
              <a:t>pt</a:t>
            </a:r>
            <a:r>
              <a:rPr lang="de-DE" sz="1800" dirty="0"/>
              <a:t>“</a:t>
            </a:r>
          </a:p>
          <a:p>
            <a:pPr lvl="1"/>
            <a:r>
              <a:rPr lang="de-DE" sz="1800" dirty="0"/>
              <a:t>Anschließend </a:t>
            </a:r>
            <a:r>
              <a:rPr lang="de-DE" sz="1800" dirty="0" err="1"/>
              <a:t>transkript</a:t>
            </a:r>
            <a:r>
              <a:rPr lang="de-DE" sz="1800" dirty="0"/>
              <a:t> um phonetischen Teil erweitern und Klassifizierung starten</a:t>
            </a:r>
          </a:p>
          <a:p>
            <a:pPr lvl="1"/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358775" lvl="1" indent="0">
              <a:buFont typeface="Wingdings 3" pitchFamily="18" charset="2"/>
              <a:buNone/>
            </a:pPr>
            <a:endParaRPr lang="de-DE" sz="1800" dirty="0"/>
          </a:p>
          <a:p>
            <a:endParaRPr lang="de-DE" sz="1800" dirty="0"/>
          </a:p>
          <a:p>
            <a:pPr lvl="1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2999312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627" b="37003"/>
          <a:stretch/>
        </p:blipFill>
        <p:spPr bwMode="auto">
          <a:xfrm>
            <a:off x="0" y="0"/>
            <a:ext cx="12192000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/>
          <p:cNvSpPr/>
          <p:nvPr/>
        </p:nvSpPr>
        <p:spPr>
          <a:xfrm>
            <a:off x="349816" y="-6180"/>
            <a:ext cx="5746184" cy="6891563"/>
          </a:xfrm>
          <a:custGeom>
            <a:avLst/>
            <a:gdLst>
              <a:gd name="connsiteX0" fmla="*/ 0 w 3724176"/>
              <a:gd name="connsiteY0" fmla="*/ 0 h 6885384"/>
              <a:gd name="connsiteX1" fmla="*/ 3724176 w 3724176"/>
              <a:gd name="connsiteY1" fmla="*/ 0 h 6885384"/>
              <a:gd name="connsiteX2" fmla="*/ 3724176 w 3724176"/>
              <a:gd name="connsiteY2" fmla="*/ 6885384 h 6885384"/>
              <a:gd name="connsiteX3" fmla="*/ 0 w 3724176"/>
              <a:gd name="connsiteY3" fmla="*/ 6885384 h 6885384"/>
              <a:gd name="connsiteX4" fmla="*/ 0 w 3724176"/>
              <a:gd name="connsiteY4" fmla="*/ 0 h 6885384"/>
              <a:gd name="connsiteX0" fmla="*/ 5080 w 3729256"/>
              <a:gd name="connsiteY0" fmla="*/ 0 h 6885384"/>
              <a:gd name="connsiteX1" fmla="*/ 3729256 w 3729256"/>
              <a:gd name="connsiteY1" fmla="*/ 0 h 6885384"/>
              <a:gd name="connsiteX2" fmla="*/ 3729256 w 3729256"/>
              <a:gd name="connsiteY2" fmla="*/ 6885384 h 6885384"/>
              <a:gd name="connsiteX3" fmla="*/ 5080 w 3729256"/>
              <a:gd name="connsiteY3" fmla="*/ 6885384 h 6885384"/>
              <a:gd name="connsiteX4" fmla="*/ 0 w 3729256"/>
              <a:gd name="connsiteY4" fmla="*/ 1470660 h 6885384"/>
              <a:gd name="connsiteX5" fmla="*/ 5080 w 3729256"/>
              <a:gd name="connsiteY5" fmla="*/ 0 h 6885384"/>
              <a:gd name="connsiteX0" fmla="*/ 277374 w 4001550"/>
              <a:gd name="connsiteY0" fmla="*/ 0 h 6885384"/>
              <a:gd name="connsiteX1" fmla="*/ 4001550 w 4001550"/>
              <a:gd name="connsiteY1" fmla="*/ 0 h 6885384"/>
              <a:gd name="connsiteX2" fmla="*/ 4001550 w 4001550"/>
              <a:gd name="connsiteY2" fmla="*/ 6885384 h 6885384"/>
              <a:gd name="connsiteX3" fmla="*/ 277374 w 4001550"/>
              <a:gd name="connsiteY3" fmla="*/ 6885384 h 6885384"/>
              <a:gd name="connsiteX4" fmla="*/ 272294 w 4001550"/>
              <a:gd name="connsiteY4" fmla="*/ 2225040 h 6885384"/>
              <a:gd name="connsiteX5" fmla="*/ 272294 w 4001550"/>
              <a:gd name="connsiteY5" fmla="*/ 1470660 h 6885384"/>
              <a:gd name="connsiteX6" fmla="*/ 277374 w 4001550"/>
              <a:gd name="connsiteY6" fmla="*/ 0 h 6885384"/>
              <a:gd name="connsiteX0" fmla="*/ 5716 w 3729892"/>
              <a:gd name="connsiteY0" fmla="*/ 0 h 6885384"/>
              <a:gd name="connsiteX1" fmla="*/ 3729892 w 3729892"/>
              <a:gd name="connsiteY1" fmla="*/ 0 h 6885384"/>
              <a:gd name="connsiteX2" fmla="*/ 3729892 w 3729892"/>
              <a:gd name="connsiteY2" fmla="*/ 6885384 h 6885384"/>
              <a:gd name="connsiteX3" fmla="*/ 5716 w 3729892"/>
              <a:gd name="connsiteY3" fmla="*/ 6885384 h 6885384"/>
              <a:gd name="connsiteX4" fmla="*/ 636 w 3729892"/>
              <a:gd name="connsiteY4" fmla="*/ 2225040 h 6885384"/>
              <a:gd name="connsiteX5" fmla="*/ 636 w 3729892"/>
              <a:gd name="connsiteY5" fmla="*/ 1470660 h 6885384"/>
              <a:gd name="connsiteX6" fmla="*/ 5716 w 3729892"/>
              <a:gd name="connsiteY6" fmla="*/ 0 h 6885384"/>
              <a:gd name="connsiteX0" fmla="*/ 5457 w 3729633"/>
              <a:gd name="connsiteY0" fmla="*/ 0 h 6885384"/>
              <a:gd name="connsiteX1" fmla="*/ 3729633 w 3729633"/>
              <a:gd name="connsiteY1" fmla="*/ 0 h 6885384"/>
              <a:gd name="connsiteX2" fmla="*/ 3729633 w 3729633"/>
              <a:gd name="connsiteY2" fmla="*/ 6885384 h 6885384"/>
              <a:gd name="connsiteX3" fmla="*/ 5457 w 3729633"/>
              <a:gd name="connsiteY3" fmla="*/ 6885384 h 6885384"/>
              <a:gd name="connsiteX4" fmla="*/ 377 w 3729633"/>
              <a:gd name="connsiteY4" fmla="*/ 2225040 h 6885384"/>
              <a:gd name="connsiteX5" fmla="*/ 377 w 3729633"/>
              <a:gd name="connsiteY5" fmla="*/ 1805940 h 6885384"/>
              <a:gd name="connsiteX6" fmla="*/ 377 w 3729633"/>
              <a:gd name="connsiteY6" fmla="*/ 1470660 h 6885384"/>
              <a:gd name="connsiteX7" fmla="*/ 5457 w 3729633"/>
              <a:gd name="connsiteY7" fmla="*/ 0 h 6885384"/>
              <a:gd name="connsiteX0" fmla="*/ 5082 w 3729258"/>
              <a:gd name="connsiteY0" fmla="*/ 0 h 6885384"/>
              <a:gd name="connsiteX1" fmla="*/ 3729258 w 3729258"/>
              <a:gd name="connsiteY1" fmla="*/ 0 h 6885384"/>
              <a:gd name="connsiteX2" fmla="*/ 3729258 w 3729258"/>
              <a:gd name="connsiteY2" fmla="*/ 6885384 h 6885384"/>
              <a:gd name="connsiteX3" fmla="*/ 5082 w 3729258"/>
              <a:gd name="connsiteY3" fmla="*/ 6885384 h 6885384"/>
              <a:gd name="connsiteX4" fmla="*/ 2 w 3729258"/>
              <a:gd name="connsiteY4" fmla="*/ 2225040 h 6885384"/>
              <a:gd name="connsiteX5" fmla="*/ 449582 w 3729258"/>
              <a:gd name="connsiteY5" fmla="*/ 1821180 h 6885384"/>
              <a:gd name="connsiteX6" fmla="*/ 2 w 3729258"/>
              <a:gd name="connsiteY6" fmla="*/ 1470660 h 6885384"/>
              <a:gd name="connsiteX7" fmla="*/ 5082 w 3729258"/>
              <a:gd name="connsiteY7" fmla="*/ 0 h 6885384"/>
              <a:gd name="connsiteX0" fmla="*/ 5084 w 3729260"/>
              <a:gd name="connsiteY0" fmla="*/ 0 h 6885384"/>
              <a:gd name="connsiteX1" fmla="*/ 3729260 w 3729260"/>
              <a:gd name="connsiteY1" fmla="*/ 0 h 6885384"/>
              <a:gd name="connsiteX2" fmla="*/ 3729260 w 3729260"/>
              <a:gd name="connsiteY2" fmla="*/ 6885384 h 6885384"/>
              <a:gd name="connsiteX3" fmla="*/ 5084 w 3729260"/>
              <a:gd name="connsiteY3" fmla="*/ 6885384 h 6885384"/>
              <a:gd name="connsiteX4" fmla="*/ 4 w 3729260"/>
              <a:gd name="connsiteY4" fmla="*/ 2225040 h 6885384"/>
              <a:gd name="connsiteX5" fmla="*/ 449584 w 3729260"/>
              <a:gd name="connsiteY5" fmla="*/ 1821180 h 6885384"/>
              <a:gd name="connsiteX6" fmla="*/ 4 w 3729260"/>
              <a:gd name="connsiteY6" fmla="*/ 1470660 h 6885384"/>
              <a:gd name="connsiteX7" fmla="*/ 5084 w 3729260"/>
              <a:gd name="connsiteY7" fmla="*/ 0 h 6885384"/>
              <a:gd name="connsiteX0" fmla="*/ 5082 w 3729258"/>
              <a:gd name="connsiteY0" fmla="*/ 0 h 6885384"/>
              <a:gd name="connsiteX1" fmla="*/ 3729258 w 3729258"/>
              <a:gd name="connsiteY1" fmla="*/ 0 h 6885384"/>
              <a:gd name="connsiteX2" fmla="*/ 3729258 w 3729258"/>
              <a:gd name="connsiteY2" fmla="*/ 6885384 h 6885384"/>
              <a:gd name="connsiteX3" fmla="*/ 5082 w 3729258"/>
              <a:gd name="connsiteY3" fmla="*/ 6885384 h 6885384"/>
              <a:gd name="connsiteX4" fmla="*/ 2 w 3729258"/>
              <a:gd name="connsiteY4" fmla="*/ 2225040 h 6885384"/>
              <a:gd name="connsiteX5" fmla="*/ 449582 w 3729258"/>
              <a:gd name="connsiteY5" fmla="*/ 1821180 h 6885384"/>
              <a:gd name="connsiteX6" fmla="*/ 2 w 3729258"/>
              <a:gd name="connsiteY6" fmla="*/ 1470660 h 6885384"/>
              <a:gd name="connsiteX7" fmla="*/ 5082 w 3729258"/>
              <a:gd name="connsiteY7" fmla="*/ 0 h 6885384"/>
              <a:gd name="connsiteX0" fmla="*/ 5080 w 3729256"/>
              <a:gd name="connsiteY0" fmla="*/ 0 h 6885384"/>
              <a:gd name="connsiteX1" fmla="*/ 3729256 w 3729256"/>
              <a:gd name="connsiteY1" fmla="*/ 0 h 6885384"/>
              <a:gd name="connsiteX2" fmla="*/ 3729256 w 3729256"/>
              <a:gd name="connsiteY2" fmla="*/ 6885384 h 6885384"/>
              <a:gd name="connsiteX3" fmla="*/ 5080 w 3729256"/>
              <a:gd name="connsiteY3" fmla="*/ 6885384 h 6885384"/>
              <a:gd name="connsiteX4" fmla="*/ 0 w 3729256"/>
              <a:gd name="connsiteY4" fmla="*/ 2225040 h 6885384"/>
              <a:gd name="connsiteX5" fmla="*/ 449580 w 3729256"/>
              <a:gd name="connsiteY5" fmla="*/ 1821180 h 6885384"/>
              <a:gd name="connsiteX6" fmla="*/ 0 w 3729256"/>
              <a:gd name="connsiteY6" fmla="*/ 1470660 h 6885384"/>
              <a:gd name="connsiteX7" fmla="*/ 5080 w 3729256"/>
              <a:gd name="connsiteY7" fmla="*/ 0 h 6885384"/>
              <a:gd name="connsiteX0" fmla="*/ 5080 w 3729256"/>
              <a:gd name="connsiteY0" fmla="*/ 0 h 6885384"/>
              <a:gd name="connsiteX1" fmla="*/ 3729256 w 3729256"/>
              <a:gd name="connsiteY1" fmla="*/ 0 h 6885384"/>
              <a:gd name="connsiteX2" fmla="*/ 3729256 w 3729256"/>
              <a:gd name="connsiteY2" fmla="*/ 6885384 h 6885384"/>
              <a:gd name="connsiteX3" fmla="*/ 5080 w 3729256"/>
              <a:gd name="connsiteY3" fmla="*/ 6885384 h 6885384"/>
              <a:gd name="connsiteX4" fmla="*/ 0 w 3729256"/>
              <a:gd name="connsiteY4" fmla="*/ 2225040 h 6885384"/>
              <a:gd name="connsiteX5" fmla="*/ 449580 w 3729256"/>
              <a:gd name="connsiteY5" fmla="*/ 1821180 h 6885384"/>
              <a:gd name="connsiteX6" fmla="*/ 0 w 3729256"/>
              <a:gd name="connsiteY6" fmla="*/ 1470660 h 6885384"/>
              <a:gd name="connsiteX7" fmla="*/ 5080 w 3729256"/>
              <a:gd name="connsiteY7" fmla="*/ 0 h 6885384"/>
              <a:gd name="connsiteX0" fmla="*/ 5080 w 6585056"/>
              <a:gd name="connsiteY0" fmla="*/ 6179 h 6891563"/>
              <a:gd name="connsiteX1" fmla="*/ 6585056 w 6585056"/>
              <a:gd name="connsiteY1" fmla="*/ 0 h 6891563"/>
              <a:gd name="connsiteX2" fmla="*/ 3729256 w 6585056"/>
              <a:gd name="connsiteY2" fmla="*/ 6891563 h 6891563"/>
              <a:gd name="connsiteX3" fmla="*/ 5080 w 6585056"/>
              <a:gd name="connsiteY3" fmla="*/ 6891563 h 6891563"/>
              <a:gd name="connsiteX4" fmla="*/ 0 w 6585056"/>
              <a:gd name="connsiteY4" fmla="*/ 2231219 h 6891563"/>
              <a:gd name="connsiteX5" fmla="*/ 449580 w 6585056"/>
              <a:gd name="connsiteY5" fmla="*/ 1827359 h 6891563"/>
              <a:gd name="connsiteX6" fmla="*/ 0 w 6585056"/>
              <a:gd name="connsiteY6" fmla="*/ 1476839 h 6891563"/>
              <a:gd name="connsiteX7" fmla="*/ 5080 w 6585056"/>
              <a:gd name="connsiteY7" fmla="*/ 6179 h 6891563"/>
              <a:gd name="connsiteX0" fmla="*/ 5080 w 6625937"/>
              <a:gd name="connsiteY0" fmla="*/ 6179 h 6891563"/>
              <a:gd name="connsiteX1" fmla="*/ 6585056 w 6625937"/>
              <a:gd name="connsiteY1" fmla="*/ 0 h 6891563"/>
              <a:gd name="connsiteX2" fmla="*/ 6625937 w 6625937"/>
              <a:gd name="connsiteY2" fmla="*/ 6885384 h 6891563"/>
              <a:gd name="connsiteX3" fmla="*/ 5080 w 6625937"/>
              <a:gd name="connsiteY3" fmla="*/ 6891563 h 6891563"/>
              <a:gd name="connsiteX4" fmla="*/ 0 w 6625937"/>
              <a:gd name="connsiteY4" fmla="*/ 2231219 h 6891563"/>
              <a:gd name="connsiteX5" fmla="*/ 449580 w 6625937"/>
              <a:gd name="connsiteY5" fmla="*/ 1827359 h 6891563"/>
              <a:gd name="connsiteX6" fmla="*/ 0 w 6625937"/>
              <a:gd name="connsiteY6" fmla="*/ 1476839 h 6891563"/>
              <a:gd name="connsiteX7" fmla="*/ 5080 w 6625937"/>
              <a:gd name="connsiteY7" fmla="*/ 6179 h 6891563"/>
              <a:gd name="connsiteX0" fmla="*/ 5080 w 6614257"/>
              <a:gd name="connsiteY0" fmla="*/ 6179 h 6891563"/>
              <a:gd name="connsiteX1" fmla="*/ 6585056 w 6614257"/>
              <a:gd name="connsiteY1" fmla="*/ 0 h 6891563"/>
              <a:gd name="connsiteX2" fmla="*/ 6614257 w 6614257"/>
              <a:gd name="connsiteY2" fmla="*/ 6879206 h 6891563"/>
              <a:gd name="connsiteX3" fmla="*/ 5080 w 6614257"/>
              <a:gd name="connsiteY3" fmla="*/ 6891563 h 6891563"/>
              <a:gd name="connsiteX4" fmla="*/ 0 w 6614257"/>
              <a:gd name="connsiteY4" fmla="*/ 2231219 h 6891563"/>
              <a:gd name="connsiteX5" fmla="*/ 449580 w 6614257"/>
              <a:gd name="connsiteY5" fmla="*/ 1827359 h 6891563"/>
              <a:gd name="connsiteX6" fmla="*/ 0 w 6614257"/>
              <a:gd name="connsiteY6" fmla="*/ 1476839 h 6891563"/>
              <a:gd name="connsiteX7" fmla="*/ 5080 w 6614257"/>
              <a:gd name="connsiteY7" fmla="*/ 6179 h 6891563"/>
              <a:gd name="connsiteX0" fmla="*/ 5080 w 6596736"/>
              <a:gd name="connsiteY0" fmla="*/ 6179 h 6891563"/>
              <a:gd name="connsiteX1" fmla="*/ 6585056 w 6596736"/>
              <a:gd name="connsiteY1" fmla="*/ 0 h 6891563"/>
              <a:gd name="connsiteX2" fmla="*/ 6596736 w 6596736"/>
              <a:gd name="connsiteY2" fmla="*/ 6879206 h 6891563"/>
              <a:gd name="connsiteX3" fmla="*/ 5080 w 6596736"/>
              <a:gd name="connsiteY3" fmla="*/ 6891563 h 6891563"/>
              <a:gd name="connsiteX4" fmla="*/ 0 w 6596736"/>
              <a:gd name="connsiteY4" fmla="*/ 2231219 h 6891563"/>
              <a:gd name="connsiteX5" fmla="*/ 449580 w 6596736"/>
              <a:gd name="connsiteY5" fmla="*/ 1827359 h 6891563"/>
              <a:gd name="connsiteX6" fmla="*/ 0 w 6596736"/>
              <a:gd name="connsiteY6" fmla="*/ 1476839 h 6891563"/>
              <a:gd name="connsiteX7" fmla="*/ 5080 w 6596736"/>
              <a:gd name="connsiteY7" fmla="*/ 6179 h 6891563"/>
              <a:gd name="connsiteX0" fmla="*/ 5715 w 6597371"/>
              <a:gd name="connsiteY0" fmla="*/ 6179 h 6891563"/>
              <a:gd name="connsiteX1" fmla="*/ 6585691 w 6597371"/>
              <a:gd name="connsiteY1" fmla="*/ 0 h 6891563"/>
              <a:gd name="connsiteX2" fmla="*/ 6597371 w 6597371"/>
              <a:gd name="connsiteY2" fmla="*/ 6879206 h 6891563"/>
              <a:gd name="connsiteX3" fmla="*/ 5715 w 6597371"/>
              <a:gd name="connsiteY3" fmla="*/ 6891563 h 6891563"/>
              <a:gd name="connsiteX4" fmla="*/ 635 w 6597371"/>
              <a:gd name="connsiteY4" fmla="*/ 2231219 h 6891563"/>
              <a:gd name="connsiteX5" fmla="*/ 635 w 6597371"/>
              <a:gd name="connsiteY5" fmla="*/ 1476839 h 6891563"/>
              <a:gd name="connsiteX6" fmla="*/ 5715 w 6597371"/>
              <a:gd name="connsiteY6" fmla="*/ 6179 h 689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97371" h="6891563">
                <a:moveTo>
                  <a:pt x="5715" y="6179"/>
                </a:moveTo>
                <a:lnTo>
                  <a:pt x="6585691" y="0"/>
                </a:lnTo>
                <a:cubicBezTo>
                  <a:pt x="6589584" y="2293069"/>
                  <a:pt x="6593478" y="4586137"/>
                  <a:pt x="6597371" y="6879206"/>
                </a:cubicBezTo>
                <a:lnTo>
                  <a:pt x="5715" y="6891563"/>
                </a:lnTo>
                <a:cubicBezTo>
                  <a:pt x="9012" y="6061499"/>
                  <a:pt x="1482" y="3133673"/>
                  <a:pt x="635" y="2231219"/>
                </a:cubicBezTo>
                <a:cubicBezTo>
                  <a:pt x="-212" y="1328765"/>
                  <a:pt x="-212" y="1847679"/>
                  <a:pt x="635" y="1476839"/>
                </a:cubicBezTo>
                <a:cubicBezTo>
                  <a:pt x="2328" y="986619"/>
                  <a:pt x="4022" y="496399"/>
                  <a:pt x="5715" y="6179"/>
                </a:cubicBezTo>
                <a:close/>
              </a:path>
            </a:pathLst>
          </a:custGeom>
          <a:solidFill>
            <a:schemeClr val="accent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idx="1"/>
          </p:nvPr>
        </p:nvSpPr>
        <p:spPr>
          <a:xfrm>
            <a:off x="647594" y="1263040"/>
            <a:ext cx="5150628" cy="3600400"/>
          </a:xfrm>
        </p:spPr>
        <p:txBody>
          <a:bodyPr/>
          <a:lstStyle/>
          <a:p>
            <a:pPr>
              <a:buClr>
                <a:schemeClr val="bg1"/>
              </a:buClr>
              <a:buBlip>
                <a:blip r:embed="rId3"/>
              </a:buBlip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endParaRPr lang="de-DE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Blip>
                <a:blip r:embed="rId3"/>
              </a:buBlip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endParaRPr lang="de-DE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Blip>
                <a:blip r:embed="rId3"/>
              </a:buBlip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623392" y="258762"/>
            <a:ext cx="9754043" cy="42480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Agenda</a:t>
            </a: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82150" y="155414"/>
            <a:ext cx="2185867" cy="465300"/>
          </a:xfrm>
          <a:prstGeom prst="rect">
            <a:avLst/>
          </a:prstGeom>
        </p:spPr>
      </p:pic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881309" y="6584951"/>
            <a:ext cx="5012928" cy="215900"/>
          </a:xfrm>
        </p:spPr>
        <p:txBody>
          <a:bodyPr/>
          <a:lstStyle/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>
          <a:xfrm>
            <a:off x="360363" y="6586439"/>
            <a:ext cx="493866" cy="216000"/>
          </a:xfrm>
        </p:spPr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30114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360000" y="1051512"/>
            <a:ext cx="11469600" cy="5473019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358775" lvl="1" indent="0">
              <a:buNone/>
            </a:pPr>
            <a:endParaRPr lang="de-DE" dirty="0"/>
          </a:p>
          <a:p>
            <a:endParaRPr lang="de-DE" dirty="0"/>
          </a:p>
          <a:p>
            <a:pPr lvl="1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Nächste Schritte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30" name="Inhaltsplatzhalter 3">
            <a:extLst>
              <a:ext uri="{FF2B5EF4-FFF2-40B4-BE49-F238E27FC236}">
                <a16:creationId xmlns:a16="http://schemas.microsoft.com/office/drawing/2014/main" id="{BDE1F74B-F5E3-A54E-AF42-508BF4648D83}"/>
              </a:ext>
            </a:extLst>
          </p:cNvPr>
          <p:cNvSpPr txBox="1">
            <a:spLocks/>
          </p:cNvSpPr>
          <p:nvPr/>
        </p:nvSpPr>
        <p:spPr>
          <a:xfrm>
            <a:off x="512400" y="1203912"/>
            <a:ext cx="11469600" cy="54730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58775" indent="-35877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Wingdings" pitchFamily="2" charset="2"/>
              <a:buChar char=""/>
              <a:defRPr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5963" indent="-357188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Wingdings 3" pitchFamily="18" charset="2"/>
              <a:buChar char="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Wingdings" pitchFamily="2" charset="2"/>
              <a:buChar char="§"/>
              <a:tabLst>
                <a:tab pos="1522413" algn="l"/>
              </a:tabLst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1925" indent="-357188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Arial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700" indent="-35877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Arial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0" hangingPunct="1">
              <a:lnSpc>
                <a:spcPct val="110000"/>
              </a:lnSpc>
              <a:spcBef>
                <a:spcPts val="862"/>
              </a:spcBef>
              <a:buClr>
                <a:schemeClr val="tx2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800" dirty="0"/>
          </a:p>
          <a:p>
            <a:pPr lvl="1"/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358775" lvl="1" indent="0">
              <a:buFont typeface="Wingdings 3" pitchFamily="18" charset="2"/>
              <a:buNone/>
            </a:pPr>
            <a:endParaRPr lang="de-DE" sz="1800" dirty="0"/>
          </a:p>
          <a:p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A164948E-DB9B-BB49-BF04-79C65C1D0B6B}"/>
              </a:ext>
            </a:extLst>
          </p:cNvPr>
          <p:cNvSpPr txBox="1">
            <a:spLocks/>
          </p:cNvSpPr>
          <p:nvPr/>
        </p:nvSpPr>
        <p:spPr>
          <a:xfrm>
            <a:off x="360000" y="1048924"/>
            <a:ext cx="11469600" cy="54730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58775" indent="-35877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Wingdings" pitchFamily="2" charset="2"/>
              <a:buChar char=""/>
              <a:defRPr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5963" indent="-357188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Wingdings 3" pitchFamily="18" charset="2"/>
              <a:buChar char="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Wingdings" pitchFamily="2" charset="2"/>
              <a:buChar char="§"/>
              <a:tabLst>
                <a:tab pos="1522413" algn="l"/>
              </a:tabLst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1925" indent="-357188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Arial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700" indent="-35877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chemeClr val="tx2"/>
              </a:buClr>
              <a:buFont typeface="Arial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0" hangingPunct="1">
              <a:lnSpc>
                <a:spcPct val="110000"/>
              </a:lnSpc>
              <a:spcBef>
                <a:spcPts val="862"/>
              </a:spcBef>
              <a:buClr>
                <a:schemeClr val="tx2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dirty="0"/>
              <a:t>Performance Pi</a:t>
            </a:r>
          </a:p>
          <a:p>
            <a:pPr lvl="1"/>
            <a:r>
              <a:rPr lang="de-DE" sz="1800" dirty="0"/>
              <a:t>GPU Erweiterung von </a:t>
            </a:r>
            <a:r>
              <a:rPr lang="de-DE" sz="1800" dirty="0" err="1"/>
              <a:t>Deepspeech</a:t>
            </a:r>
            <a:r>
              <a:rPr lang="de-DE" sz="1800" dirty="0"/>
              <a:t> wohl nur für </a:t>
            </a:r>
            <a:r>
              <a:rPr lang="de-DE" sz="1800" dirty="0" err="1"/>
              <a:t>Nvidia</a:t>
            </a:r>
            <a:endParaRPr lang="de-DE" sz="1800" dirty="0"/>
          </a:p>
          <a:p>
            <a:pPr lvl="1"/>
            <a:endParaRPr lang="de-DE" sz="1800" dirty="0"/>
          </a:p>
          <a:p>
            <a:r>
              <a:rPr lang="de-DE" sz="1800" dirty="0"/>
              <a:t>Bugfixing</a:t>
            </a:r>
          </a:p>
          <a:p>
            <a:endParaRPr lang="de-DE" sz="1800" dirty="0"/>
          </a:p>
          <a:p>
            <a:pPr marL="358775" lvl="1" indent="0">
              <a:buNone/>
            </a:pPr>
            <a:endParaRPr lang="de-DE" sz="1800" dirty="0"/>
          </a:p>
          <a:p>
            <a:pPr lvl="1"/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0" indent="0">
              <a:buFont typeface="Wingdings" pitchFamily="2" charset="2"/>
              <a:buNone/>
            </a:pPr>
            <a:endParaRPr lang="de-DE" sz="1800" dirty="0"/>
          </a:p>
          <a:p>
            <a:pPr marL="358775" lvl="1" indent="0">
              <a:buFont typeface="Wingdings 3" pitchFamily="18" charset="2"/>
              <a:buNone/>
            </a:pPr>
            <a:endParaRPr lang="de-DE" sz="1800" dirty="0"/>
          </a:p>
          <a:p>
            <a:endParaRPr lang="de-DE" sz="1800" dirty="0"/>
          </a:p>
          <a:p>
            <a:pPr lvl="1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54434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93375EBF-67AB-4576-992D-C676C618BE83}"/>
              </a:ext>
            </a:extLst>
          </p:cNvPr>
          <p:cNvSpPr/>
          <p:nvPr/>
        </p:nvSpPr>
        <p:spPr>
          <a:xfrm>
            <a:off x="457516" y="2886776"/>
            <a:ext cx="2404534" cy="1524975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4764B283-ED2E-43B0-8A68-C2D657AE282F}"/>
              </a:ext>
            </a:extLst>
          </p:cNvPr>
          <p:cNvSpPr/>
          <p:nvPr/>
        </p:nvSpPr>
        <p:spPr>
          <a:xfrm>
            <a:off x="8551335" y="4676283"/>
            <a:ext cx="2281962" cy="1192522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DAAAC9FD-5E85-46A2-B264-A12A0D7E6BF6}"/>
              </a:ext>
            </a:extLst>
          </p:cNvPr>
          <p:cNvSpPr/>
          <p:nvPr/>
        </p:nvSpPr>
        <p:spPr>
          <a:xfrm>
            <a:off x="441873" y="4617156"/>
            <a:ext cx="2404534" cy="1524975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EB80DDFC-A8C0-4D03-A799-43DBDD5C7D0F}"/>
              </a:ext>
            </a:extLst>
          </p:cNvPr>
          <p:cNvSpPr/>
          <p:nvPr/>
        </p:nvSpPr>
        <p:spPr>
          <a:xfrm>
            <a:off x="8428762" y="948267"/>
            <a:ext cx="2404534" cy="2480734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7508E6FE-F374-4396-BDF7-9F624EFB144E}"/>
              </a:ext>
            </a:extLst>
          </p:cNvPr>
          <p:cNvSpPr/>
          <p:nvPr/>
        </p:nvSpPr>
        <p:spPr>
          <a:xfrm>
            <a:off x="4015868" y="791871"/>
            <a:ext cx="2404534" cy="2882503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6475366-ED02-4330-B845-F535D375E6F3}"/>
              </a:ext>
            </a:extLst>
          </p:cNvPr>
          <p:cNvSpPr/>
          <p:nvPr/>
        </p:nvSpPr>
        <p:spPr>
          <a:xfrm>
            <a:off x="462844" y="869244"/>
            <a:ext cx="2404534" cy="1739474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Korrektur der Kausalkette zur Einbindung von </a:t>
            </a:r>
            <a:r>
              <a:rPr lang="de-DE" dirty="0" err="1"/>
              <a:t>Tensorflow</a:t>
            </a:r>
            <a:r>
              <a:rPr lang="de-DE" dirty="0"/>
              <a:t> Lite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16" name="Grafik 15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D5B1FEAD-2A56-49D5-B7C1-7C2B1BFBD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08" y="1042570"/>
            <a:ext cx="1783605" cy="1087564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BE391E98-4E5A-4C2B-A2BA-3A0FE1206F3E}"/>
              </a:ext>
            </a:extLst>
          </p:cNvPr>
          <p:cNvSpPr txBox="1"/>
          <p:nvPr/>
        </p:nvSpPr>
        <p:spPr>
          <a:xfrm>
            <a:off x="988640" y="2155512"/>
            <a:ext cx="1352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Knoten Kinect2Bridge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B17328A3-A700-4116-B5EA-E9CDB7C413A6}"/>
              </a:ext>
            </a:extLst>
          </p:cNvPr>
          <p:cNvCxnSpPr>
            <a:cxnSpLocks/>
          </p:cNvCxnSpPr>
          <p:nvPr/>
        </p:nvCxnSpPr>
        <p:spPr>
          <a:xfrm>
            <a:off x="2867378" y="1885244"/>
            <a:ext cx="1148490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fik 24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56C98-E661-4498-AE55-C33D3E6E4A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311" y="838799"/>
            <a:ext cx="2136812" cy="1769919"/>
          </a:xfrm>
          <a:prstGeom prst="rect">
            <a:avLst/>
          </a:prstGeom>
        </p:spPr>
      </p:pic>
      <p:pic>
        <p:nvPicPr>
          <p:cNvPr id="29" name="Grafik 28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03C729B0-47A9-4243-A586-0F1216A538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1334" y="1127692"/>
            <a:ext cx="2143125" cy="2143125"/>
          </a:xfrm>
          <a:prstGeom prst="rect">
            <a:avLst/>
          </a:prstGeom>
        </p:spPr>
      </p:pic>
      <p:pic>
        <p:nvPicPr>
          <p:cNvPr id="31" name="Grafik 30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03BC0947-D283-4CB6-B7A1-83BE4CC2A5A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312" y="2599194"/>
            <a:ext cx="2136812" cy="997179"/>
          </a:xfrm>
          <a:prstGeom prst="rect">
            <a:avLst/>
          </a:prstGeom>
        </p:spPr>
      </p:pic>
      <p:pic>
        <p:nvPicPr>
          <p:cNvPr id="33" name="Grafik 32" descr="Ein Bild, das Schild, Zeichnung enthält.&#10;&#10;Automatisch generierte Beschreibung">
            <a:extLst>
              <a:ext uri="{FF2B5EF4-FFF2-40B4-BE49-F238E27FC236}">
                <a16:creationId xmlns:a16="http://schemas.microsoft.com/office/drawing/2014/main" id="{50A65939-FF52-4AF4-BB9C-8C1D2C4B365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75" y="4511373"/>
            <a:ext cx="2711067" cy="1524975"/>
          </a:xfrm>
          <a:prstGeom prst="rect">
            <a:avLst/>
          </a:prstGeom>
        </p:spPr>
      </p:pic>
      <p:pic>
        <p:nvPicPr>
          <p:cNvPr id="34" name="Grafik 33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AEA224A5-0E9E-4717-8822-5B24633596F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3910" y="4773954"/>
            <a:ext cx="2136812" cy="997179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5C468FC6-DBD5-4ED3-8E18-5520BB94DE39}"/>
              </a:ext>
            </a:extLst>
          </p:cNvPr>
          <p:cNvSpPr txBox="1"/>
          <p:nvPr/>
        </p:nvSpPr>
        <p:spPr>
          <a:xfrm>
            <a:off x="4541298" y="3212709"/>
            <a:ext cx="13529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2.7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9679E607-6CEC-4C33-B391-CA67DD467188}"/>
              </a:ext>
            </a:extLst>
          </p:cNvPr>
          <p:cNvSpPr txBox="1"/>
          <p:nvPr/>
        </p:nvSpPr>
        <p:spPr>
          <a:xfrm>
            <a:off x="9015846" y="5542970"/>
            <a:ext cx="13529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3.5</a:t>
            </a:r>
          </a:p>
        </p:txBody>
      </p: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FEFB0824-A5C4-4E59-A1DA-4322D0F0D756}"/>
              </a:ext>
            </a:extLst>
          </p:cNvPr>
          <p:cNvCxnSpPr>
            <a:cxnSpLocks/>
          </p:cNvCxnSpPr>
          <p:nvPr/>
        </p:nvCxnSpPr>
        <p:spPr>
          <a:xfrm flipV="1">
            <a:off x="2846407" y="3674374"/>
            <a:ext cx="1169461" cy="942783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927125F3-D69D-4381-A6D6-F0C885C73FE9}"/>
              </a:ext>
            </a:extLst>
          </p:cNvPr>
          <p:cNvCxnSpPr>
            <a:cxnSpLocks/>
          </p:cNvCxnSpPr>
          <p:nvPr/>
        </p:nvCxnSpPr>
        <p:spPr>
          <a:xfrm>
            <a:off x="6420402" y="2369410"/>
            <a:ext cx="2008360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29BC9646-CB04-4A7B-BC9D-D3338CA9D577}"/>
              </a:ext>
            </a:extLst>
          </p:cNvPr>
          <p:cNvCxnSpPr>
            <a:cxnSpLocks/>
            <a:stCxn id="48" idx="1"/>
          </p:cNvCxnSpPr>
          <p:nvPr/>
        </p:nvCxnSpPr>
        <p:spPr>
          <a:xfrm flipH="1" flipV="1">
            <a:off x="2846407" y="5272543"/>
            <a:ext cx="5704928" cy="1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523E4F6C-DC0A-4AA6-B185-D998B46AD4A4}"/>
              </a:ext>
            </a:extLst>
          </p:cNvPr>
          <p:cNvCxnSpPr>
            <a:cxnSpLocks/>
            <a:endCxn id="48" idx="0"/>
          </p:cNvCxnSpPr>
          <p:nvPr/>
        </p:nvCxnSpPr>
        <p:spPr>
          <a:xfrm>
            <a:off x="9692316" y="3429000"/>
            <a:ext cx="0" cy="124728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feld 56">
            <a:extLst>
              <a:ext uri="{FF2B5EF4-FFF2-40B4-BE49-F238E27FC236}">
                <a16:creationId xmlns:a16="http://schemas.microsoft.com/office/drawing/2014/main" id="{8703984B-263E-4AA0-B2E5-099C5E4619B7}"/>
              </a:ext>
            </a:extLst>
          </p:cNvPr>
          <p:cNvSpPr txBox="1"/>
          <p:nvPr/>
        </p:nvSpPr>
        <p:spPr>
          <a:xfrm>
            <a:off x="9631029" y="3973948"/>
            <a:ext cx="16883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Kann maximal bis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C7B8B4A7-DA64-4F39-B8D8-55C6D3B043B3}"/>
              </a:ext>
            </a:extLst>
          </p:cNvPr>
          <p:cNvSpPr txBox="1"/>
          <p:nvPr/>
        </p:nvSpPr>
        <p:spPr>
          <a:xfrm>
            <a:off x="6542974" y="1980831"/>
            <a:ext cx="16883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Läuft nur bis</a:t>
            </a:r>
          </a:p>
        </p:txBody>
      </p:sp>
      <p:pic>
        <p:nvPicPr>
          <p:cNvPr id="28" name="Grafik 27" descr="Ein Bild, das Schild, Zeichnung enthält.&#10;&#10;Automatisch generierte Beschreibung">
            <a:extLst>
              <a:ext uri="{FF2B5EF4-FFF2-40B4-BE49-F238E27FC236}">
                <a16:creationId xmlns:a16="http://schemas.microsoft.com/office/drawing/2014/main" id="{5B5B7A76-AE75-471E-9D9B-4903C7FC835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05" y="2833885"/>
            <a:ext cx="2711067" cy="1524975"/>
          </a:xfrm>
          <a:prstGeom prst="rect">
            <a:avLst/>
          </a:prstGeom>
        </p:spPr>
      </p:pic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2D587C15-BB71-4A42-BF63-E730AEC6602B}"/>
              </a:ext>
            </a:extLst>
          </p:cNvPr>
          <p:cNvCxnSpPr>
            <a:cxnSpLocks/>
          </p:cNvCxnSpPr>
          <p:nvPr/>
        </p:nvCxnSpPr>
        <p:spPr>
          <a:xfrm flipV="1">
            <a:off x="2860647" y="2558330"/>
            <a:ext cx="1169461" cy="94278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Multiplikationszeichen 51">
            <a:extLst>
              <a:ext uri="{FF2B5EF4-FFF2-40B4-BE49-F238E27FC236}">
                <a16:creationId xmlns:a16="http://schemas.microsoft.com/office/drawing/2014/main" id="{F31CB056-228A-4BCC-B491-E09A6F387FEA}"/>
              </a:ext>
            </a:extLst>
          </p:cNvPr>
          <p:cNvSpPr/>
          <p:nvPr/>
        </p:nvSpPr>
        <p:spPr>
          <a:xfrm rot="19421506">
            <a:off x="2922744" y="2680278"/>
            <a:ext cx="831885" cy="902031"/>
          </a:xfrm>
          <a:prstGeom prst="mathMultiply">
            <a:avLst/>
          </a:prstGeom>
          <a:solidFill>
            <a:schemeClr val="accent6"/>
          </a:solidFill>
          <a:ln w="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1DA13A0-3BD2-47CA-9AD5-7EF6AFFFDC5A}"/>
              </a:ext>
            </a:extLst>
          </p:cNvPr>
          <p:cNvSpPr txBox="1"/>
          <p:nvPr/>
        </p:nvSpPr>
        <p:spPr>
          <a:xfrm>
            <a:off x="3824866" y="3758699"/>
            <a:ext cx="1905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TF Package läuft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2038FCAB-6BB7-4487-A772-CAEEC22AD015}"/>
              </a:ext>
            </a:extLst>
          </p:cNvPr>
          <p:cNvSpPr txBox="1"/>
          <p:nvPr/>
        </p:nvSpPr>
        <p:spPr>
          <a:xfrm>
            <a:off x="962009" y="3999054"/>
            <a:ext cx="1905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>
                <a:solidFill>
                  <a:srgbClr val="FF0000"/>
                </a:solidFill>
              </a:rPr>
              <a:t>Runtime</a:t>
            </a:r>
            <a:endParaRPr lang="de-DE" sz="2400" b="1" dirty="0">
              <a:solidFill>
                <a:srgbClr val="FF0000"/>
              </a:solidFill>
            </a:endParaRP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84C58C86-A966-430C-8A14-23D021555C11}"/>
              </a:ext>
            </a:extLst>
          </p:cNvPr>
          <p:cNvSpPr txBox="1"/>
          <p:nvPr/>
        </p:nvSpPr>
        <p:spPr>
          <a:xfrm>
            <a:off x="1442383" y="3012205"/>
            <a:ext cx="16883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Py3.5-Py37</a:t>
            </a:r>
          </a:p>
        </p:txBody>
      </p:sp>
    </p:spTree>
    <p:extLst>
      <p:ext uri="{BB962C8B-B14F-4D97-AF65-F5344CB8AC3E}">
        <p14:creationId xmlns:p14="http://schemas.microsoft.com/office/powerpoint/2010/main" val="1298572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360000" y="884238"/>
            <a:ext cx="11469600" cy="5473019"/>
          </a:xfrm>
        </p:spPr>
        <p:txBody>
          <a:bodyPr/>
          <a:lstStyle/>
          <a:p>
            <a:r>
              <a:rPr lang="de-DE" dirty="0"/>
              <a:t>Pi Bildverarbeitung läuft auch mit Kinects (140 Std. Workload </a:t>
            </a:r>
            <a:r>
              <a:rPr lang="de-DE" dirty="0" err="1"/>
              <a:t>yeah</a:t>
            </a:r>
            <a:r>
              <a:rPr lang="de-DE" dirty="0"/>
              <a:t>!) jedoch fehlen weitere ROS Pakete, die eine lästige Installation mit sich führen oder sogar nicht installiert werden können.</a:t>
            </a:r>
          </a:p>
          <a:p>
            <a:r>
              <a:rPr lang="de-DE" dirty="0"/>
              <a:t>Das große Problem der Auslastung wurde behoben. Das Abonnieren von HD Informationen (z.B. </a:t>
            </a:r>
            <a:r>
              <a:rPr lang="de-DE" dirty="0" err="1"/>
              <a:t>Pointcloud</a:t>
            </a:r>
            <a:r>
              <a:rPr lang="de-DE" dirty="0"/>
              <a:t>) beansprucht ca. 25%  und das Veröffentlichen auch 25%. Somit fahren wir mit den Navigationssystemen aktuell auf 50% und mit Bild und Sprachverarbeitung auf 75%-80%</a:t>
            </a:r>
          </a:p>
          <a:p>
            <a:r>
              <a:rPr lang="de-DE" dirty="0"/>
              <a:t>Code optimiert, ausgelagert, effizienter gestaltet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Kurzfassung der Benchmark-Ergebnisse:</a:t>
            </a:r>
          </a:p>
          <a:p>
            <a:pPr lvl="1"/>
            <a:r>
              <a:rPr lang="de-DE" dirty="0"/>
              <a:t>Pi im Vergleich zum Alf sehr langsam bei gleicher Qualität</a:t>
            </a:r>
          </a:p>
          <a:p>
            <a:pPr lvl="1"/>
            <a:r>
              <a:rPr lang="de-DE" dirty="0"/>
              <a:t>Auslastungsproblem weg deshalb läuft der Code weiterhin auf Alf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passiert?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8" name="Grafik 7" descr="Ein Bild, das Mann, Foto, Telefon, Schild enthält.&#10;&#10;Automatisch generierte Beschreibung">
            <a:extLst>
              <a:ext uri="{FF2B5EF4-FFF2-40B4-BE49-F238E27FC236}">
                <a16:creationId xmlns:a16="http://schemas.microsoft.com/office/drawing/2014/main" id="{9642F725-B87B-4905-8692-4392713B0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228" y="2780432"/>
            <a:ext cx="3280597" cy="246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715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Person, darstellend, Gruppe, Foto enthält.&#10;&#10;Automatisch generierte Beschreibung">
            <a:extLst>
              <a:ext uri="{FF2B5EF4-FFF2-40B4-BE49-F238E27FC236}">
                <a16:creationId xmlns:a16="http://schemas.microsoft.com/office/drawing/2014/main" id="{1B995E8D-DEF2-4F78-996C-652AF6A2A5B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37" y="2066807"/>
            <a:ext cx="4096821" cy="2724386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graphicFrame>
        <p:nvGraphicFramePr>
          <p:cNvPr id="12" name="Tabelle 12">
            <a:extLst>
              <a:ext uri="{FF2B5EF4-FFF2-40B4-BE49-F238E27FC236}">
                <a16:creationId xmlns:a16="http://schemas.microsoft.com/office/drawing/2014/main" id="{1B085DE9-9023-4F14-8402-06ECA7F3E0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2804824"/>
              </p:ext>
            </p:extLst>
          </p:nvPr>
        </p:nvGraphicFramePr>
        <p:xfrm>
          <a:off x="4590533" y="1384441"/>
          <a:ext cx="6919398" cy="4501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HOG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0.38s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0.025s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Eine Person fehlt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5511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10" name="Inhaltsplatzhalter 9" descr="Ein Bild, das Person, darstellend, Skifahren, stehend enthält.&#10;&#10;Automatisch generierte Beschreibung">
            <a:extLst>
              <a:ext uri="{FF2B5EF4-FFF2-40B4-BE49-F238E27FC236}">
                <a16:creationId xmlns:a16="http://schemas.microsoft.com/office/drawing/2014/main" id="{5A5BCB5A-8210-4984-A914-7730806F0D0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970883"/>
            <a:ext cx="4376058" cy="2916233"/>
          </a:xfrm>
        </p:spPr>
      </p:pic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EA936C85-B9CE-4DFE-A56E-E1EDE8734F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194753"/>
              </p:ext>
            </p:extLst>
          </p:nvPr>
        </p:nvGraphicFramePr>
        <p:xfrm>
          <a:off x="4910652" y="1190260"/>
          <a:ext cx="6919398" cy="4477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Caffeemodel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0.61s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0.028s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Top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4974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Person, stehend, darstellend, Personen enthält.&#10;&#10;Automatisch generierte Beschreibung">
            <a:extLst>
              <a:ext uri="{FF2B5EF4-FFF2-40B4-BE49-F238E27FC236}">
                <a16:creationId xmlns:a16="http://schemas.microsoft.com/office/drawing/2014/main" id="{F66760E3-C480-4EE7-B322-6A25BF1D3BB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33" y="1896268"/>
            <a:ext cx="4599992" cy="3065464"/>
          </a:xfrm>
        </p:spPr>
      </p:pic>
      <p:graphicFrame>
        <p:nvGraphicFramePr>
          <p:cNvPr id="12" name="Tabelle 12">
            <a:extLst>
              <a:ext uri="{FF2B5EF4-FFF2-40B4-BE49-F238E27FC236}">
                <a16:creationId xmlns:a16="http://schemas.microsoft.com/office/drawing/2014/main" id="{ED410249-2595-4641-BBCD-38509300AF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1159544"/>
              </p:ext>
            </p:extLst>
          </p:nvPr>
        </p:nvGraphicFramePr>
        <p:xfrm>
          <a:off x="4923833" y="1190261"/>
          <a:ext cx="6919398" cy="4477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0.43s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0.06s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Eine Person doppelt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9659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darstellend, Person, draußen, Foto enthält.&#10;&#10;Automatisch generierte Beschreibung">
            <a:extLst>
              <a:ext uri="{FF2B5EF4-FFF2-40B4-BE49-F238E27FC236}">
                <a16:creationId xmlns:a16="http://schemas.microsoft.com/office/drawing/2014/main" id="{43292AE4-53E6-4578-BE78-98228A24A29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78" y="2162175"/>
            <a:ext cx="3810000" cy="2533650"/>
          </a:xfrm>
        </p:spPr>
      </p:pic>
      <p:graphicFrame>
        <p:nvGraphicFramePr>
          <p:cNvPr id="11" name="Tabelle 12">
            <a:extLst>
              <a:ext uri="{FF2B5EF4-FFF2-40B4-BE49-F238E27FC236}">
                <a16:creationId xmlns:a16="http://schemas.microsoft.com/office/drawing/2014/main" id="{0989CACD-1DEF-4AF8-85E6-6124F34E4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448591"/>
              </p:ext>
            </p:extLst>
          </p:nvPr>
        </p:nvGraphicFramePr>
        <p:xfrm>
          <a:off x="4543940" y="1384441"/>
          <a:ext cx="6919398" cy="4501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0.48s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0.35s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Rechte Hälfte geht besser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9689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Person, sitzend, drinnen, Gruppe enthält.&#10;&#10;Automatisch generierte Beschreibung">
            <a:extLst>
              <a:ext uri="{FF2B5EF4-FFF2-40B4-BE49-F238E27FC236}">
                <a16:creationId xmlns:a16="http://schemas.microsoft.com/office/drawing/2014/main" id="{3C9B26E6-3CB0-406E-A01A-9AD90A61664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2138777"/>
            <a:ext cx="3810000" cy="2533650"/>
          </a:xfrm>
        </p:spPr>
      </p:pic>
      <p:graphicFrame>
        <p:nvGraphicFramePr>
          <p:cNvPr id="12" name="Tabelle 12">
            <a:extLst>
              <a:ext uri="{FF2B5EF4-FFF2-40B4-BE49-F238E27FC236}">
                <a16:creationId xmlns:a16="http://schemas.microsoft.com/office/drawing/2014/main" id="{D8981EDB-873D-40A8-B21B-266774A484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6825920"/>
              </p:ext>
            </p:extLst>
          </p:nvPr>
        </p:nvGraphicFramePr>
        <p:xfrm>
          <a:off x="4543940" y="1165870"/>
          <a:ext cx="6919398" cy="4526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HOG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0.42s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0.022s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Schlecht aber das war klar (Personen sitzen)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713403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Smart">
  <a:themeElements>
    <a:clrScheme name="Benutzerdefiniert 1">
      <a:dk1>
        <a:sysClr val="windowText" lastClr="000000"/>
      </a:dk1>
      <a:lt1>
        <a:sysClr val="window" lastClr="FFFFFF"/>
      </a:lt1>
      <a:dk2>
        <a:srgbClr val="0060A9"/>
      </a:dk2>
      <a:lt2>
        <a:srgbClr val="D2D8DC"/>
      </a:lt2>
      <a:accent1>
        <a:srgbClr val="0060A9"/>
      </a:accent1>
      <a:accent2>
        <a:srgbClr val="A3B7DA"/>
      </a:accent2>
      <a:accent3>
        <a:srgbClr val="748394"/>
      </a:accent3>
      <a:accent4>
        <a:srgbClr val="FFE600"/>
      </a:accent4>
      <a:accent5>
        <a:srgbClr val="006600"/>
      </a:accent5>
      <a:accent6>
        <a:srgbClr val="B6070A"/>
      </a:accent6>
      <a:hlink>
        <a:srgbClr val="006EC2"/>
      </a:hlink>
      <a:folHlink>
        <a:srgbClr val="800080"/>
      </a:folHlink>
    </a:clrScheme>
    <a:fontScheme name="Master Smart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Master Smart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9050" cap="flat" cmpd="sng" algn="ctr">
          <a:solidFill>
            <a:srgbClr val="0060A9"/>
          </a:solidFill>
          <a:prstDash val="solid"/>
        </a:ln>
        <a:ln w="19050" cap="flat" cmpd="sng" algn="ctr">
          <a:solidFill>
            <a:srgbClr val="0060A9"/>
          </a:solidFill>
          <a:prstDash val="solid"/>
        </a:ln>
        <a:ln w="19050" cap="flat" cmpd="sng" algn="ctr">
          <a:solidFill>
            <a:srgbClr val="0060A9"/>
          </a:solidFill>
          <a:prstDash val="solid"/>
        </a:ln>
      </a:lnStyleLst>
      <a:effectStyleLst>
        <a:effectStyle>
          <a:effectLst>
            <a:outerShdw blurRad="38100" dist="101600" dir="2400000" rotWithShape="0">
              <a:srgbClr val="000000">
                <a:alpha val="30000"/>
              </a:srgbClr>
            </a:outerShdw>
          </a:effectLst>
        </a:effectStyle>
        <a:effectStyle>
          <a:effectLst>
            <a:outerShdw blurRad="38100" dist="101600" dir="2400000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chilly" dir="r"/>
          </a:scene3d>
          <a:sp3d prstMaterial="plastic">
            <a:bevelT w="165100"/>
          </a:sp3d>
        </a:effectStyle>
        <a:effectStyle>
          <a:effectLst>
            <a:outerShdw blurRad="38100" dist="101600" dir="2400000" rotWithShape="0">
              <a:srgbClr val="000000">
                <a:alpha val="30000"/>
              </a:srgbClr>
            </a:outerShdw>
          </a:effectLst>
          <a:scene3d>
            <a:camera prst="obliqueBottomRight" fov="6000000"/>
            <a:lightRig rig="flat" dir="t"/>
          </a:scene3d>
          <a:sp3d prstMaterial="plastic">
            <a:bevelT w="254000" h="127000"/>
          </a:sp3d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  <a:custClrLst>
    <a:custClr name="Smart Grün">
      <a:srgbClr val="ADC22D"/>
    </a:custClr>
    <a:custClr name="Smart Orange">
      <a:srgbClr val="DC931A"/>
    </a:custClr>
    <a:custClr name="Smart Dunkelblau">
      <a:srgbClr val="283F64"/>
    </a:custClr>
  </a:custClrLst>
  <a:extLst>
    <a:ext uri="{05A4C25C-085E-4340-85A3-A5531E510DB2}">
      <thm15:themeFamily xmlns:thm15="http://schemas.microsoft.com/office/thememl/2012/main" name="Designvorlage.potx" id="{31D03E13-31BB-4AB1-95B7-0106BE1EC14C}" vid="{7DE87D3C-D34E-47B4-8BE1-28FD1924A42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BBD9003812289408EA7333BCACF44FC" ma:contentTypeVersion="12" ma:contentTypeDescription="Ein neues Dokument erstellen." ma:contentTypeScope="" ma:versionID="0c5c1046a88a933084f5a8197ebf6a23">
  <xsd:schema xmlns:xsd="http://www.w3.org/2001/XMLSchema" xmlns:xs="http://www.w3.org/2001/XMLSchema" xmlns:p="http://schemas.microsoft.com/office/2006/metadata/properties" xmlns:ns2="b85a9d60-6535-41ad-bf5c-23a8b594cd63" xmlns:ns3="ed5c7061-1de8-4387-89c6-d21a66c01b33" targetNamespace="http://schemas.microsoft.com/office/2006/metadata/properties" ma:root="true" ma:fieldsID="f2895043163c27cc329504fc8636e150" ns2:_="" ns3:_="">
    <xsd:import namespace="b85a9d60-6535-41ad-bf5c-23a8b594cd63"/>
    <xsd:import namespace="ed5c7061-1de8-4387-89c6-d21a66c01b33"/>
    <xsd:element name="properties">
      <xsd:complexType>
        <xsd:sequence>
          <xsd:element name="documentManagement">
            <xsd:complexType>
              <xsd:all>
                <xsd:element ref="ns2:n472ea6ee43248479fb8bd9165cf026a" minOccurs="0"/>
                <xsd:element ref="ns3:TaxCatchAll" minOccurs="0"/>
                <xsd:element ref="ns3:TaxKeywordTaxHTField" minOccurs="0"/>
                <xsd:element ref="ns2:baca3e887ca7480a9d7450c9bf4a3684" minOccurs="0"/>
                <xsd:element ref="ns2:l228be0177a34db3828e80e3fa65188a" minOccurs="0"/>
                <xsd:element ref="ns3:_dlc_DocId" minOccurs="0"/>
                <xsd:element ref="ns3:_dlc_DocIdUrl" minOccurs="0"/>
                <xsd:element ref="ns3:_dlc_DocIdPersistId" minOccurs="0"/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5a9d60-6535-41ad-bf5c-23a8b594cd63" elementFormDefault="qualified">
    <xsd:import namespace="http://schemas.microsoft.com/office/2006/documentManagement/types"/>
    <xsd:import namespace="http://schemas.microsoft.com/office/infopath/2007/PartnerControls"/>
    <xsd:element name="n472ea6ee43248479fb8bd9165cf026a" ma:index="9" nillable="true" ma:taxonomy="true" ma:internalName="n472ea6ee43248479fb8bd9165cf026a" ma:taxonomyFieldName="Inhaltsart" ma:displayName="Inhaltsart" ma:default="" ma:fieldId="{7472ea6e-e432-4847-9fb8-bd9165cf026a}" ma:sspId="2e2829cc-aa2a-46b2-a28b-c9f97d3d1cb4" ma:termSetId="767c6171-8aee-45fe-9245-6574c4a98c8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aca3e887ca7480a9d7450c9bf4a3684" ma:index="14" nillable="true" ma:taxonomy="true" ma:internalName="baca3e887ca7480a9d7450c9bf4a3684" ma:taxonomyFieldName="Organisation" ma:displayName="Organisation" ma:default="" ma:fieldId="{baca3e88-7ca7-480a-9d74-50c9bf4a3684}" ma:taxonomyMulti="true" ma:sspId="2e2829cc-aa2a-46b2-a28b-c9f97d3d1cb4" ma:termSetId="e3389e6f-2df5-4eb9-a59a-38e053c8fa8f" ma:anchorId="272604aa-3b6b-45a0-a37b-82e69713eb6d" ma:open="false" ma:isKeyword="false">
      <xsd:complexType>
        <xsd:sequence>
          <xsd:element ref="pc:Terms" minOccurs="0" maxOccurs="1"/>
        </xsd:sequence>
      </xsd:complexType>
    </xsd:element>
    <xsd:element name="l228be0177a34db3828e80e3fa65188a" ma:index="16" nillable="true" ma:taxonomy="true" ma:internalName="l228be0177a34db3828e80e3fa65188a" ma:taxonomyFieldName="GJ" ma:displayName="GJ" ma:default="" ma:fieldId="{5228be01-77a3-4db3-828e-80e3fa65188a}" ma:taxonomyMulti="true" ma:sspId="2e2829cc-aa2a-46b2-a28b-c9f97d3d1cb4" ma:termSetId="e3389e6f-2df5-4eb9-a59a-38e053c8fa8f" ma:anchorId="b48e39cb-534e-47f5-8a32-3ac0545ff679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5c7061-1de8-4387-89c6-d21a66c01b33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61813fb6-496b-4d3a-8b99-ceada4826d4f}" ma:internalName="TaxCatchAll" ma:showField="CatchAllData" ma:web="ed5c7061-1de8-4387-89c6-d21a66c01b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12" nillable="true" ma:taxonomy="true" ma:internalName="TaxKeywordTaxHTField" ma:taxonomyFieldName="TaxKeyword" ma:displayName="Freitext" ma:fieldId="{23f27201-bee3-471e-b2e7-b64fd8b7ca38}" ma:taxonomyMulti="true" ma:sspId="00000000-0000-0000-0000-000000000000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_dlc_DocId" ma:index="17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18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9" nillable="true" ma:displayName="Beständige ID" ma:description="ID beim Hinzufügen beibehalten." ma:hidden="true" ma:internalName="_dlc_DocIdPersistId" ma:readOnly="true">
      <xsd:simpleType>
        <xsd:restriction base="dms:Boolean"/>
      </xsd:simpleType>
    </xsd:element>
    <xsd:element name="SharedWithUsers" ma:index="20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472ea6ee43248479fb8bd9165cf026a xmlns="b85a9d60-6535-41ad-bf5c-23a8b594cd6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f9f550ab-d043-4f5a-97bd-52764d9a66d8</TermId>
        </TermInfo>
      </Terms>
    </n472ea6ee43248479fb8bd9165cf026a>
    <_dlc_DocId xmlns="ed5c7061-1de8-4387-89c6-d21a66c01b33">SMMQM-2-392</_dlc_DocId>
    <_dlc_DocIdUrl xmlns="ed5c7061-1de8-4387-89c6-d21a66c01b33">
      <Url>https://qm.smart-mechatronics.de/_layouts/15/DocIdRedir.aspx?ID=SMMQM-2-392</Url>
      <Description>SMMQM-2-392</Description>
    </_dlc_DocIdUrl>
    <TaxCatchAll xmlns="ed5c7061-1de8-4387-89c6-d21a66c01b33">
      <Value>1</Value>
    </TaxCatchAll>
    <l228be0177a34db3828e80e3fa65188a xmlns="b85a9d60-6535-41ad-bf5c-23a8b594cd63">
      <Terms xmlns="http://schemas.microsoft.com/office/infopath/2007/PartnerControls"/>
    </l228be0177a34db3828e80e3fa65188a>
    <TaxKeywordTaxHTField xmlns="ed5c7061-1de8-4387-89c6-d21a66c01b33">
      <Terms xmlns="http://schemas.microsoft.com/office/infopath/2007/PartnerControls"/>
    </TaxKeywordTaxHTField>
    <baca3e887ca7480a9d7450c9bf4a3684 xmlns="b85a9d60-6535-41ad-bf5c-23a8b594cd63">
      <Terms xmlns="http://schemas.microsoft.com/office/infopath/2007/PartnerControls"/>
    </baca3e887ca7480a9d7450c9bf4a3684>
  </documentManagement>
</p:properties>
</file>

<file path=customXml/itemProps1.xml><?xml version="1.0" encoding="utf-8"?>
<ds:datastoreItem xmlns:ds="http://schemas.openxmlformats.org/officeDocument/2006/customXml" ds:itemID="{ECA8B933-44D9-4902-90F1-BC93213D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5a9d60-6535-41ad-bf5c-23a8b594cd63"/>
    <ds:schemaRef ds:uri="ed5c7061-1de8-4387-89c6-d21a66c01b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33AE78F-1762-4C8A-B000-A5B2FC0C6AC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83E0A9-D953-4B7B-BC87-E5F4BA76F061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783BD3D0-EE3E-4A15-8667-6519756E537D}">
  <ds:schemaRefs>
    <ds:schemaRef ds:uri="http://schemas.microsoft.com/office/2006/metadata/customXsn"/>
  </ds:schemaRefs>
</ds:datastoreItem>
</file>

<file path=customXml/itemProps5.xml><?xml version="1.0" encoding="utf-8"?>
<ds:datastoreItem xmlns:ds="http://schemas.openxmlformats.org/officeDocument/2006/customXml" ds:itemID="{29940796-2B28-46D6-A019-405D01B8DF60}">
  <ds:schemaRefs>
    <ds:schemaRef ds:uri="http://purl.org/dc/terms/"/>
    <ds:schemaRef ds:uri="b85a9d60-6535-41ad-bf5c-23a8b594cd63"/>
    <ds:schemaRef ds:uri="ed5c7061-1de8-4387-89c6-d21a66c01b3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Designvorlage</Template>
  <TotalTime>0</TotalTime>
  <Words>829</Words>
  <Application>Microsoft Macintosh PowerPoint</Application>
  <PresentationFormat>Breitbild</PresentationFormat>
  <Paragraphs>386</Paragraphs>
  <Slides>20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6" baseType="lpstr">
      <vt:lpstr>Arial</vt:lpstr>
      <vt:lpstr>Segoe UI</vt:lpstr>
      <vt:lpstr>Wingdings</vt:lpstr>
      <vt:lpstr>Wingdings 3</vt:lpstr>
      <vt:lpstr>1_Smart</vt:lpstr>
      <vt:lpstr>think-cell Folie</vt:lpstr>
      <vt:lpstr>PowerPoint-Präsentation</vt:lpstr>
      <vt:lpstr>Agenda</vt:lpstr>
      <vt:lpstr>Korrektur der Kausalkette zur Einbindung von Tensorflow Lite</vt:lpstr>
      <vt:lpstr>Was ist passiert?</vt:lpstr>
      <vt:lpstr>Ergebnisse der Benchmark</vt:lpstr>
      <vt:lpstr>Ergebnisse der Benchmark</vt:lpstr>
      <vt:lpstr>Ergebnisse der Benchmark</vt:lpstr>
      <vt:lpstr>Ergebnisse der Benchmark</vt:lpstr>
      <vt:lpstr>Ergebnisse der Benchmark</vt:lpstr>
      <vt:lpstr>Ergebnisse der Benchmark</vt:lpstr>
      <vt:lpstr>Ergebnisse der Benchmark</vt:lpstr>
      <vt:lpstr>Ergebnisse der Benchmark</vt:lpstr>
      <vt:lpstr>PowerPoint-Präsentation</vt:lpstr>
      <vt:lpstr>Ergebnisse der Benchmark</vt:lpstr>
      <vt:lpstr>Ergebnisse der Benchmark</vt:lpstr>
      <vt:lpstr>Ergebnisse der Benchmark</vt:lpstr>
      <vt:lpstr>Handlungsklassifizierung</vt:lpstr>
      <vt:lpstr>Einbindung in ROS und Startknopferkennung</vt:lpstr>
      <vt:lpstr>Fragen</vt:lpstr>
      <vt:lpstr>Nächste Schritte</vt:lpstr>
    </vt:vector>
  </TitlesOfParts>
  <Company>UNITY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Dittmann, Hannes</dc:creator>
  <cp:keywords/>
  <cp:lastModifiedBy>Hannes Dittmann</cp:lastModifiedBy>
  <cp:revision>33</cp:revision>
  <dcterms:created xsi:type="dcterms:W3CDTF">2019-09-25T11:15:24Z</dcterms:created>
  <dcterms:modified xsi:type="dcterms:W3CDTF">2020-07-09T07:53:01Z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axKeyword">
    <vt:lpwstr/>
  </property>
  <property fmtid="{D5CDD505-2E9C-101B-9397-08002B2CF9AE}" pid="3" name="Organisation">
    <vt:lpwstr/>
  </property>
  <property fmtid="{D5CDD505-2E9C-101B-9397-08002B2CF9AE}" pid="4" name="ContentTypeId">
    <vt:lpwstr>0x010100ABBD9003812289408EA7333BCACF44FC</vt:lpwstr>
  </property>
  <property fmtid="{D5CDD505-2E9C-101B-9397-08002B2CF9AE}" pid="5" name="GJ">
    <vt:lpwstr/>
  </property>
  <property fmtid="{D5CDD505-2E9C-101B-9397-08002B2CF9AE}" pid="6" name="_dlc_DocIdItemGuid">
    <vt:lpwstr>6f6ae8fb-3eff-4a15-8aed-1eca49a7e6f9</vt:lpwstr>
  </property>
  <property fmtid="{D5CDD505-2E9C-101B-9397-08002B2CF9AE}" pid="7" name="Inhaltsart">
    <vt:lpwstr>1;#Vorlage|f9f550ab-d043-4f5a-97bd-52764d9a66d8</vt:lpwstr>
  </property>
</Properties>
</file>

<file path=docProps/thumbnail.jpeg>
</file>